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93" r:id="rId4"/>
    <p:sldId id="294" r:id="rId5"/>
    <p:sldId id="284" r:id="rId6"/>
    <p:sldId id="285" r:id="rId7"/>
    <p:sldId id="286" r:id="rId8"/>
    <p:sldId id="287" r:id="rId9"/>
    <p:sldId id="288" r:id="rId10"/>
    <p:sldId id="289" r:id="rId11"/>
    <p:sldId id="290" r:id="rId12"/>
    <p:sldId id="261" r:id="rId13"/>
    <p:sldId id="265" r:id="rId14"/>
    <p:sldId id="274" r:id="rId15"/>
    <p:sldId id="281" r:id="rId16"/>
    <p:sldId id="282" r:id="rId17"/>
    <p:sldId id="275" r:id="rId18"/>
    <p:sldId id="272" r:id="rId19"/>
    <p:sldId id="259" r:id="rId20"/>
  </p:sldIdLst>
  <p:sldSz cx="6858000" cy="12192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2" d="100"/>
          <a:sy n="52" d="100"/>
        </p:scale>
        <p:origin x="2910" y="102"/>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744FB9B-F59B-4AE4-832A-8CA5345D3CC6}" type="datetimeFigureOut">
              <a:rPr lang="ru-RU" smtClean="0"/>
              <a:t>24.01.2025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146555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44FB9B-F59B-4AE4-832A-8CA5345D3CC6}" type="datetimeFigureOut">
              <a:rPr lang="ru-RU" smtClean="0"/>
              <a:t>24.01.2025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271014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44FB9B-F59B-4AE4-832A-8CA5345D3CC6}" type="datetimeFigureOut">
              <a:rPr lang="ru-RU" smtClean="0"/>
              <a:t>24.01.2025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4114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744FB9B-F59B-4AE4-832A-8CA5345D3CC6}" type="datetimeFigureOut">
              <a:rPr lang="ru-RU" smtClean="0"/>
              <a:t>24.01.2025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241550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744FB9B-F59B-4AE4-832A-8CA5345D3CC6}" type="datetimeFigureOut">
              <a:rPr lang="ru-RU" smtClean="0"/>
              <a:t>24.01.2025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257045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744FB9B-F59B-4AE4-832A-8CA5345D3CC6}" type="datetimeFigureOut">
              <a:rPr lang="ru-RU" smtClean="0"/>
              <a:t>24.01.2025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12954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472381" y="4453467"/>
            <a:ext cx="2901255" cy="65503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3471863" y="4453467"/>
            <a:ext cx="2915543" cy="65503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744FB9B-F59B-4AE4-832A-8CA5345D3CC6}" type="datetimeFigureOut">
              <a:rPr lang="ru-RU" smtClean="0"/>
              <a:t>24.01.2025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1459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744FB9B-F59B-4AE4-832A-8CA5345D3CC6}" type="datetimeFigureOut">
              <a:rPr lang="ru-RU" smtClean="0"/>
              <a:t>24.01.2025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327106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4FB9B-F59B-4AE4-832A-8CA5345D3CC6}" type="datetimeFigureOut">
              <a:rPr lang="ru-RU" smtClean="0"/>
              <a:t>24.01.2025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156281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6744FB9B-F59B-4AE4-832A-8CA5345D3CC6}" type="datetimeFigureOut">
              <a:rPr lang="ru-RU" smtClean="0"/>
              <a:t>24.01.2025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170115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6744FB9B-F59B-4AE4-832A-8CA5345D3CC6}" type="datetimeFigureOut">
              <a:rPr lang="ru-RU" smtClean="0"/>
              <a:t>24.01.2025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B146843-5F09-466D-A90E-A35B2C905875}" type="slidenum">
              <a:rPr lang="ru-RU" smtClean="0"/>
              <a:t>‹#›</a:t>
            </a:fld>
            <a:endParaRPr lang="ru-RU"/>
          </a:p>
        </p:txBody>
      </p:sp>
    </p:spTree>
    <p:extLst>
      <p:ext uri="{BB962C8B-B14F-4D97-AF65-F5344CB8AC3E}">
        <p14:creationId xmlns:p14="http://schemas.microsoft.com/office/powerpoint/2010/main" val="151475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6744FB9B-F59B-4AE4-832A-8CA5345D3CC6}" type="datetimeFigureOut">
              <a:rPr lang="ru-RU" smtClean="0"/>
              <a:t>24.01.2025</a:t>
            </a:fld>
            <a:endParaRPr lang="ru-RU"/>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4B146843-5F09-466D-A90E-A35B2C905875}" type="slidenum">
              <a:rPr lang="ru-RU" smtClean="0"/>
              <a:t>‹#›</a:t>
            </a:fld>
            <a:endParaRPr lang="ru-RU"/>
          </a:p>
        </p:txBody>
      </p:sp>
    </p:spTree>
    <p:extLst>
      <p:ext uri="{BB962C8B-B14F-4D97-AF65-F5344CB8AC3E}">
        <p14:creationId xmlns:p14="http://schemas.microsoft.com/office/powerpoint/2010/main" val="2930516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0"/>
            <a:ext cx="7427167" cy="12621208"/>
          </a:xfrm>
          <a:prstGeom prst="rect">
            <a:avLst/>
          </a:prstGeom>
        </p:spPr>
      </p:pic>
      <p:sp>
        <p:nvSpPr>
          <p:cNvPr id="2" name="Заголовок 1"/>
          <p:cNvSpPr>
            <a:spLocks noGrp="1"/>
          </p:cNvSpPr>
          <p:nvPr>
            <p:ph type="ctrTitle"/>
          </p:nvPr>
        </p:nvSpPr>
        <p:spPr>
          <a:xfrm>
            <a:off x="514350" y="429207"/>
            <a:ext cx="5829300" cy="3937519"/>
          </a:xfrm>
        </p:spPr>
        <p:txBody>
          <a:bodyPr>
            <a:normAutofit fontScale="90000"/>
          </a:bodyPr>
          <a:lstStyle/>
          <a:p>
            <a:r>
              <a:rPr lang="ru-RU" sz="4800" b="1" dirty="0" smtClean="0">
                <a:solidFill>
                  <a:schemeClr val="bg1"/>
                </a:solidFill>
                <a:latin typeface="Times New Roman" panose="02020603050405020304" pitchFamily="18" charset="0"/>
                <a:cs typeface="Times New Roman" panose="02020603050405020304" pitchFamily="18" charset="0"/>
              </a:rPr>
              <a:t/>
            </a:r>
            <a:br>
              <a:rPr lang="ru-RU" sz="4800" b="1" dirty="0" smtClean="0">
                <a:solidFill>
                  <a:schemeClr val="bg1"/>
                </a:solidFill>
                <a:latin typeface="Times New Roman" panose="02020603050405020304" pitchFamily="18" charset="0"/>
                <a:cs typeface="Times New Roman" panose="02020603050405020304" pitchFamily="18" charset="0"/>
              </a:rPr>
            </a:br>
            <a:r>
              <a:rPr lang="ru-RU" sz="4800" b="1" dirty="0">
                <a:solidFill>
                  <a:schemeClr val="bg1"/>
                </a:solidFill>
                <a:latin typeface="Times New Roman" panose="02020603050405020304" pitchFamily="18" charset="0"/>
                <a:cs typeface="Times New Roman" panose="02020603050405020304" pitchFamily="18" charset="0"/>
              </a:rPr>
              <a:t/>
            </a:r>
            <a:br>
              <a:rPr lang="ru-RU" sz="4800" b="1" dirty="0">
                <a:solidFill>
                  <a:schemeClr val="bg1"/>
                </a:solidFill>
                <a:latin typeface="Times New Roman" panose="02020603050405020304" pitchFamily="18" charset="0"/>
                <a:cs typeface="Times New Roman" panose="02020603050405020304" pitchFamily="18" charset="0"/>
              </a:rPr>
            </a:br>
            <a:r>
              <a:rPr lang="ru-RU" sz="4800" b="1" dirty="0" smtClean="0">
                <a:solidFill>
                  <a:schemeClr val="bg1"/>
                </a:solidFill>
                <a:latin typeface="Times New Roman" panose="02020603050405020304" pitchFamily="18" charset="0"/>
                <a:cs typeface="Times New Roman" panose="02020603050405020304" pitchFamily="18" charset="0"/>
              </a:rPr>
              <a:t>″</a:t>
            </a:r>
            <a:r>
              <a:rPr lang="ru-RU" sz="4800" b="1" dirty="0">
                <a:solidFill>
                  <a:schemeClr val="bg1"/>
                </a:solidFill>
                <a:latin typeface="Times New Roman" panose="02020603050405020304" pitchFamily="18" charset="0"/>
                <a:cs typeface="Times New Roman" panose="02020603050405020304" pitchFamily="18" charset="0"/>
              </a:rPr>
              <a:t>Книга памяти.</a:t>
            </a:r>
            <a:br>
              <a:rPr lang="ru-RU" sz="4800" b="1" dirty="0">
                <a:solidFill>
                  <a:schemeClr val="bg1"/>
                </a:solidFill>
                <a:latin typeface="Times New Roman" panose="02020603050405020304" pitchFamily="18" charset="0"/>
                <a:cs typeface="Times New Roman" panose="02020603050405020304" pitchFamily="18" charset="0"/>
              </a:rPr>
            </a:br>
            <a:r>
              <a:rPr lang="ru-RU"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Наши</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земляки</a:t>
            </a:r>
            <a:r>
              <a:rPr lang="en-US" sz="4800" b="1" dirty="0">
                <a:solidFill>
                  <a:schemeClr val="bg1"/>
                </a:solidFill>
                <a:latin typeface="Times New Roman" panose="02020603050405020304" pitchFamily="18" charset="0"/>
                <a:cs typeface="Times New Roman" panose="02020603050405020304" pitchFamily="18" charset="0"/>
              </a:rPr>
              <a:t> в </a:t>
            </a:r>
            <a:r>
              <a:rPr lang="en-US" sz="4800" b="1" dirty="0" err="1">
                <a:solidFill>
                  <a:schemeClr val="bg1"/>
                </a:solidFill>
                <a:latin typeface="Times New Roman" panose="02020603050405020304" pitchFamily="18" charset="0"/>
                <a:cs typeface="Times New Roman" panose="02020603050405020304" pitchFamily="18" charset="0"/>
              </a:rPr>
              <a:t>истории</a:t>
            </a:r>
            <a:r>
              <a:rPr lang="en-US" sz="4800" b="1" dirty="0">
                <a:solidFill>
                  <a:schemeClr val="bg1"/>
                </a:solidFill>
                <a:latin typeface="Times New Roman" panose="02020603050405020304" pitchFamily="18" charset="0"/>
                <a:cs typeface="Times New Roman" panose="02020603050405020304" pitchFamily="18" charset="0"/>
              </a:rPr>
              <a:t> </a:t>
            </a:r>
            <a:r>
              <a:rPr lang="en-US" sz="4800" b="1" dirty="0" err="1">
                <a:solidFill>
                  <a:schemeClr val="bg1"/>
                </a:solidFill>
                <a:latin typeface="Times New Roman" panose="02020603050405020304" pitchFamily="18" charset="0"/>
                <a:cs typeface="Times New Roman" panose="02020603050405020304" pitchFamily="18" charset="0"/>
              </a:rPr>
              <a:t>войны</a:t>
            </a:r>
            <a:r>
              <a:rPr lang="en-US" sz="4800" b="1" dirty="0" smtClean="0">
                <a:solidFill>
                  <a:schemeClr val="bg1"/>
                </a:solidFill>
                <a:latin typeface="Times New Roman" panose="02020603050405020304" pitchFamily="18" charset="0"/>
                <a:cs typeface="Times New Roman" panose="02020603050405020304" pitchFamily="18" charset="0"/>
              </a:rPr>
              <a:t>″</a:t>
            </a:r>
            <a:r>
              <a:rPr lang="ru-RU" sz="4800" dirty="0">
                <a:latin typeface="Times New Roman" panose="02020603050405020304" pitchFamily="18" charset="0"/>
                <a:cs typeface="Times New Roman" panose="02020603050405020304" pitchFamily="18" charset="0"/>
              </a:rPr>
              <a:t/>
            </a:r>
            <a:br>
              <a:rPr lang="ru-RU" sz="4800"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857250" y="4068147"/>
            <a:ext cx="5143500" cy="8553061"/>
          </a:xfrm>
        </p:spPr>
        <p:txBody>
          <a:bodyPr>
            <a:normAutofit/>
          </a:bodyPr>
          <a:lstStyle/>
          <a:p>
            <a:endParaRPr lang="ru-RU" sz="8000" b="1" i="1" dirty="0" smtClean="0">
              <a:solidFill>
                <a:schemeClr val="bg1"/>
              </a:solidFill>
              <a:latin typeface="Times New Roman" panose="02020603050405020304" pitchFamily="18" charset="0"/>
              <a:cs typeface="Times New Roman" panose="02020603050405020304" pitchFamily="18" charset="0"/>
            </a:endParaRPr>
          </a:p>
          <a:p>
            <a:r>
              <a:rPr lang="ru-RU" sz="8000" b="1" i="1" dirty="0" smtClean="0">
                <a:solidFill>
                  <a:schemeClr val="bg1"/>
                </a:solidFill>
                <a:latin typeface="Times New Roman" panose="02020603050405020304" pitchFamily="18" charset="0"/>
                <a:cs typeface="Times New Roman" panose="02020603050405020304" pitchFamily="18" charset="0"/>
              </a:rPr>
              <a:t>Помни их имена...</a:t>
            </a:r>
          </a:p>
          <a:p>
            <a:endParaRPr lang="ru-RU" sz="8000" b="1" i="1" dirty="0">
              <a:solidFill>
                <a:schemeClr val="bg1"/>
              </a:solidFill>
              <a:latin typeface="Times New Roman" panose="02020603050405020304" pitchFamily="18" charset="0"/>
              <a:cs typeface="Times New Roman" panose="02020603050405020304" pitchFamily="18" charset="0"/>
            </a:endParaRPr>
          </a:p>
          <a:p>
            <a:endParaRPr lang="ru-RU" sz="2400" b="1" i="1" dirty="0" smtClean="0">
              <a:solidFill>
                <a:schemeClr val="bg1"/>
              </a:solidFill>
              <a:latin typeface="Times New Roman" panose="02020603050405020304" pitchFamily="18" charset="0"/>
              <a:cs typeface="Times New Roman" panose="02020603050405020304" pitchFamily="18" charset="0"/>
            </a:endParaRPr>
          </a:p>
          <a:p>
            <a:endParaRPr lang="ru-RU" sz="2400" b="1" i="1" dirty="0">
              <a:solidFill>
                <a:schemeClr val="bg1"/>
              </a:solidFill>
              <a:latin typeface="Times New Roman" panose="02020603050405020304" pitchFamily="18" charset="0"/>
              <a:cs typeface="Times New Roman" panose="02020603050405020304" pitchFamily="18" charset="0"/>
            </a:endParaRPr>
          </a:p>
          <a:p>
            <a:endParaRPr lang="ru-RU" sz="2400" b="1" i="1" dirty="0" smtClean="0">
              <a:solidFill>
                <a:schemeClr val="bg1"/>
              </a:solidFill>
              <a:latin typeface="Times New Roman" panose="02020603050405020304" pitchFamily="18" charset="0"/>
              <a:cs typeface="Times New Roman" panose="02020603050405020304" pitchFamily="18" charset="0"/>
            </a:endParaRPr>
          </a:p>
          <a:p>
            <a:endParaRPr lang="ru-RU" sz="2400" b="1" i="1" dirty="0">
              <a:solidFill>
                <a:schemeClr val="bg1"/>
              </a:solidFill>
              <a:latin typeface="Times New Roman" panose="02020603050405020304" pitchFamily="18" charset="0"/>
              <a:cs typeface="Times New Roman" panose="02020603050405020304" pitchFamily="18" charset="0"/>
            </a:endParaRPr>
          </a:p>
          <a:p>
            <a:r>
              <a:rPr lang="ru-RU" sz="2400" b="1" i="1" dirty="0" smtClean="0">
                <a:solidFill>
                  <a:schemeClr val="bg1"/>
                </a:solidFill>
                <a:latin typeface="Times New Roman" panose="02020603050405020304" pitchFamily="18" charset="0"/>
                <a:cs typeface="Times New Roman" panose="02020603050405020304" pitchFamily="18" charset="0"/>
              </a:rPr>
              <a:t>Библиотека с. Услон</a:t>
            </a:r>
          </a:p>
          <a:p>
            <a:r>
              <a:rPr lang="ru-RU" sz="2400" b="1" i="1" dirty="0" smtClean="0">
                <a:solidFill>
                  <a:schemeClr val="bg1"/>
                </a:solidFill>
                <a:latin typeface="Times New Roman" panose="02020603050405020304" pitchFamily="18" charset="0"/>
                <a:cs typeface="Times New Roman" panose="02020603050405020304" pitchFamily="18" charset="0"/>
              </a:rPr>
              <a:t>2024 год.</a:t>
            </a:r>
            <a:endParaRPr lang="ru-RU" sz="24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9897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 y="2993478"/>
            <a:ext cx="6461125" cy="793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97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471488" y="8497614"/>
            <a:ext cx="5915025" cy="2075136"/>
          </a:xfrm>
        </p:spPr>
        <p:txBody>
          <a:bodyPr>
            <a:normAutofit/>
          </a:bodyPr>
          <a:lstStyle/>
          <a:p>
            <a:pPr algn="ctr"/>
            <a:r>
              <a:rPr lang="ru-RU" sz="3200" b="1" i="1" dirty="0" smtClean="0">
                <a:latin typeface="Times New Roman" pitchFamily="18" charset="0"/>
                <a:cs typeface="Times New Roman" pitchFamily="18" charset="0"/>
              </a:rPr>
              <a:t>Вечная память и</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Слава нашим землякам!</a:t>
            </a:r>
            <a:br>
              <a:rPr lang="ru-RU" sz="3200" b="1" i="1" dirty="0" smtClean="0">
                <a:latin typeface="Times New Roman" pitchFamily="18" charset="0"/>
                <a:cs typeface="Times New Roman" pitchFamily="18" charset="0"/>
              </a:rPr>
            </a:br>
            <a:r>
              <a:rPr lang="ru-RU" sz="2200" b="1" i="1" dirty="0" smtClean="0">
                <a:latin typeface="Times New Roman" pitchFamily="18" charset="0"/>
                <a:cs typeface="Times New Roman" pitchFamily="18" charset="0"/>
              </a:rPr>
              <a:t> </a:t>
            </a:r>
            <a:r>
              <a:rPr lang="ru-RU" sz="2200" b="1" i="1" dirty="0">
                <a:latin typeface="Times New Roman" pitchFamily="18" charset="0"/>
                <a:cs typeface="Times New Roman" pitchFamily="18" charset="0"/>
              </a:rPr>
              <a:t>О</a:t>
            </a:r>
            <a:r>
              <a:rPr lang="ru-RU" sz="2200" b="1" i="1" dirty="0" smtClean="0">
                <a:latin typeface="Times New Roman" pitchFamily="18" charset="0"/>
                <a:cs typeface="Times New Roman" pitchFamily="18" charset="0"/>
              </a:rPr>
              <a:t> нескольких солдатах из этого списка мы хотим вам рассказать.</a:t>
            </a:r>
            <a:endParaRPr lang="ru-RU" sz="2200" b="1" i="1"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 y="3026979"/>
            <a:ext cx="6075363" cy="58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483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465723" y="1204989"/>
            <a:ext cx="5915025" cy="10418280"/>
          </a:xfrm>
        </p:spPr>
        <p:txBody>
          <a:bodyPr>
            <a:normAutofit/>
          </a:bodyPr>
          <a:lstStyle/>
          <a:p>
            <a:pPr algn="ct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a:latin typeface="Times New Roman" pitchFamily="18" charset="0"/>
                <a:cs typeface="Times New Roman" pitchFamily="18" charset="0"/>
              </a:rPr>
              <a:t/>
            </a:r>
            <a:br>
              <a:rPr lang="ru-RU" sz="1800" b="1" i="1" dirty="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Родился 16 июня 1922 года в селе Услон,</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t>
            </a:r>
            <a:r>
              <a:rPr lang="ru-RU" sz="1800" b="1" i="1" dirty="0" err="1" smtClean="0">
                <a:latin typeface="Times New Roman" pitchFamily="18" charset="0"/>
                <a:cs typeface="Times New Roman" pitchFamily="18" charset="0"/>
              </a:rPr>
              <a:t>Зиминского</a:t>
            </a:r>
            <a:r>
              <a:rPr lang="ru-RU" sz="1800" b="1" i="1" dirty="0" smtClean="0">
                <a:latin typeface="Times New Roman" pitchFamily="18" charset="0"/>
                <a:cs typeface="Times New Roman" pitchFamily="18" charset="0"/>
              </a:rPr>
              <a:t> района, в многодетной семье.</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Когда началась Великая Отечественная война,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Илья ушел на фронт добровольцем, как и многие односельчане. На его отца, </a:t>
            </a:r>
            <a:r>
              <a:rPr lang="ru-RU" sz="1800" b="1" i="1" dirty="0" err="1" smtClean="0">
                <a:latin typeface="Times New Roman" pitchFamily="18" charset="0"/>
                <a:cs typeface="Times New Roman" pitchFamily="18" charset="0"/>
              </a:rPr>
              <a:t>Милентия</a:t>
            </a:r>
            <a:r>
              <a:rPr lang="ru-RU" sz="1800" b="1" i="1" dirty="0" smtClean="0">
                <a:latin typeface="Times New Roman" pitchFamily="18" charset="0"/>
                <a:cs typeface="Times New Roman" pitchFamily="18" charset="0"/>
              </a:rPr>
              <a:t> Николаевича, была бронь, он был председателем колхоза «Путь </a:t>
            </a:r>
            <a:r>
              <a:rPr lang="ru-RU" sz="1800" b="1" i="1" dirty="0">
                <a:latin typeface="Times New Roman" pitchFamily="18" charset="0"/>
                <a:cs typeface="Times New Roman" pitchFamily="18" charset="0"/>
              </a:rPr>
              <a:t>Л</a:t>
            </a:r>
            <a:r>
              <a:rPr lang="ru-RU" sz="1800" b="1" i="1" dirty="0" smtClean="0">
                <a:latin typeface="Times New Roman" pitchFamily="18" charset="0"/>
                <a:cs typeface="Times New Roman" pitchFamily="18" charset="0"/>
              </a:rPr>
              <a:t>енина», старший брат, Александр, уже был в рядах Красной Армии, поэтому юный Илья рвался воевать и бить фашистов.  </a:t>
            </a:r>
            <a:br>
              <a:rPr lang="ru-RU" sz="1800" b="1" i="1" dirty="0" smtClean="0">
                <a:latin typeface="Times New Roman" pitchFamily="18" charset="0"/>
                <a:cs typeface="Times New Roman" pitchFamily="18" charset="0"/>
              </a:rPr>
            </a:br>
            <a:r>
              <a:rPr lang="ru-RU" sz="1800" b="1" i="1" dirty="0">
                <a:latin typeface="Times New Roman" pitchFamily="18" charset="0"/>
                <a:cs typeface="Times New Roman" pitchFamily="18" charset="0"/>
              </a:rPr>
              <a:t/>
            </a:r>
            <a:br>
              <a:rPr lang="ru-RU" sz="1800" b="1" i="1" dirty="0">
                <a:latin typeface="Times New Roman" pitchFamily="18" charset="0"/>
                <a:cs typeface="Times New Roman" pitchFamily="18" charset="0"/>
              </a:rPr>
            </a:br>
            <a:r>
              <a:rPr lang="ru-RU" sz="1800" b="1" i="1" dirty="0" smtClean="0">
                <a:latin typeface="Times New Roman" pitchFamily="18" charset="0"/>
                <a:cs typeface="Times New Roman" pitchFamily="18" charset="0"/>
              </a:rPr>
              <a:t>На фронте он  служил в разведке, там получил звание младшего сержанта, участвовал в боях за Сталинград, где продолжительность жизни каждого солдата была равна четырем часам.</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Участник Курской битвы, где в кровопролитных боях, получил тяжелые ранения в ногу и руку. </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Демобилизован по ранению. Награжден Орденом Славы третьей степени. Инвалид Великой Отечественной войны. Вернувшись  домой женился, воспитал троих детей. По рассказам его дочери, </a:t>
            </a:r>
            <a:r>
              <a:rPr lang="ru-RU" sz="1800" b="1" i="1" dirty="0" err="1" smtClean="0">
                <a:latin typeface="Times New Roman" pitchFamily="18" charset="0"/>
                <a:cs typeface="Times New Roman" pitchFamily="18" charset="0"/>
              </a:rPr>
              <a:t>Зябовой</a:t>
            </a:r>
            <a:r>
              <a:rPr lang="ru-RU" sz="1800" b="1" i="1" dirty="0" smtClean="0">
                <a:latin typeface="Times New Roman" pitchFamily="18" charset="0"/>
                <a:cs typeface="Times New Roman" pitchFamily="18" charset="0"/>
              </a:rPr>
              <a:t> Татьяны </a:t>
            </a:r>
            <a:r>
              <a:rPr lang="ru-RU" sz="1800" b="1" i="1" dirty="0">
                <a:latin typeface="Times New Roman" pitchFamily="18" charset="0"/>
                <a:cs typeface="Times New Roman" pitchFamily="18" charset="0"/>
              </a:rPr>
              <a:t>И</a:t>
            </a:r>
            <a:r>
              <a:rPr lang="ru-RU" sz="1800" b="1" i="1" dirty="0" smtClean="0">
                <a:latin typeface="Times New Roman" pitchFamily="18" charset="0"/>
                <a:cs typeface="Times New Roman" pitchFamily="18" charset="0"/>
              </a:rPr>
              <a:t>льиничны, отец был спокойный, веселый человек, о войне не любил вспоминать и  старался перевести разговор  на другую тему. Из-за ранений Илья </a:t>
            </a:r>
            <a:r>
              <a:rPr lang="ru-RU" sz="1800" b="1" i="1" dirty="0" err="1" smtClean="0">
                <a:latin typeface="Times New Roman" pitchFamily="18" charset="0"/>
                <a:cs typeface="Times New Roman" pitchFamily="18" charset="0"/>
              </a:rPr>
              <a:t>Милентьевич</a:t>
            </a:r>
            <a:r>
              <a:rPr lang="ru-RU" sz="1800" b="1" i="1" dirty="0" smtClean="0">
                <a:latin typeface="Times New Roman" pitchFamily="18" charset="0"/>
                <a:cs typeface="Times New Roman" pitchFamily="18" charset="0"/>
              </a:rPr>
              <a:t> ушел из жизни в 1971 году.</a:t>
            </a:r>
            <a:br>
              <a:rPr lang="ru-RU" sz="1800" b="1"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Но до сих пор, его дети и внуки приезжают в село Услон, на празднование Дня Победы, чтобы возложить цветы в память о погибших.</a:t>
            </a:r>
            <a:endParaRPr lang="ru-RU" sz="1800" b="1" i="1" dirty="0">
              <a:latin typeface="Times New Roman" pitchFamily="18" charset="0"/>
              <a:cs typeface="Times New Roman" pitchFamily="18" charset="0"/>
            </a:endParaRPr>
          </a:p>
        </p:txBody>
      </p:sp>
      <p:pic>
        <p:nvPicPr>
          <p:cNvPr id="9" name="Рисунок 8"/>
          <p:cNvPicPr>
            <a:picLocks noChangeAspect="1"/>
          </p:cNvPicPr>
          <p:nvPr/>
        </p:nvPicPr>
        <p:blipFill rotWithShape="1">
          <a:blip r:embed="rId3" cstate="print">
            <a:extLst>
              <a:ext uri="{28A0092B-C50C-407E-A947-70E740481C1C}">
                <a14:useLocalDpi xmlns:a14="http://schemas.microsoft.com/office/drawing/2010/main" val="0"/>
              </a:ext>
            </a:extLst>
          </a:blip>
          <a:srcRect l="53061" r="2313"/>
          <a:stretch/>
        </p:blipFill>
        <p:spPr>
          <a:xfrm>
            <a:off x="4607097" y="1012483"/>
            <a:ext cx="1773651" cy="2283513"/>
          </a:xfrm>
          <a:prstGeom prst="rect">
            <a:avLst/>
          </a:prstGeom>
        </p:spPr>
      </p:pic>
      <p:sp>
        <p:nvSpPr>
          <p:cNvPr id="3" name="Прямоугольник 2"/>
          <p:cNvSpPr/>
          <p:nvPr/>
        </p:nvSpPr>
        <p:spPr>
          <a:xfrm>
            <a:off x="646402" y="1677189"/>
            <a:ext cx="4733596" cy="954107"/>
          </a:xfrm>
          <a:prstGeom prst="rect">
            <a:avLst/>
          </a:prstGeom>
        </p:spPr>
        <p:txBody>
          <a:bodyPr wrap="square">
            <a:spAutoFit/>
          </a:bodyPr>
          <a:lstStyle/>
          <a:p>
            <a:pPr algn="ctr"/>
            <a:r>
              <a:rPr lang="ru-RU" sz="2800" b="1" i="1" dirty="0" smtClean="0">
                <a:latin typeface="Times New Roman" pitchFamily="18" charset="0"/>
                <a:cs typeface="Times New Roman" pitchFamily="18" charset="0"/>
              </a:rPr>
              <a:t>Антипин  Илья </a:t>
            </a:r>
            <a:r>
              <a:rPr lang="ru-RU" sz="2800" b="1" i="1" dirty="0">
                <a:latin typeface="Times New Roman" pitchFamily="18" charset="0"/>
                <a:cs typeface="Times New Roman" pitchFamily="18" charset="0"/>
              </a:rPr>
              <a:t/>
            </a:r>
            <a:br>
              <a:rPr lang="ru-RU" sz="2800" b="1" i="1" dirty="0">
                <a:latin typeface="Times New Roman" pitchFamily="18" charset="0"/>
                <a:cs typeface="Times New Roman" pitchFamily="18" charset="0"/>
              </a:rPr>
            </a:br>
            <a:r>
              <a:rPr lang="ru-RU" sz="2800" b="1" i="1" dirty="0" err="1">
                <a:latin typeface="Times New Roman" pitchFamily="18" charset="0"/>
                <a:cs typeface="Times New Roman" pitchFamily="18" charset="0"/>
              </a:rPr>
              <a:t>Милентьевич</a:t>
            </a:r>
            <a:endParaRPr lang="ru-RU" sz="2800" dirty="0"/>
          </a:p>
        </p:txBody>
      </p:sp>
    </p:spTree>
    <p:extLst>
      <p:ext uri="{BB962C8B-B14F-4D97-AF65-F5344CB8AC3E}">
        <p14:creationId xmlns:p14="http://schemas.microsoft.com/office/powerpoint/2010/main" val="3365408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623887" y="2656970"/>
            <a:ext cx="5915025" cy="6944230"/>
          </a:xfrm>
        </p:spPr>
        <p:txBody>
          <a:bodyPr>
            <a:normAutofit/>
          </a:bodyPr>
          <a:lstStyle/>
          <a:p>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1918 года рождения.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Был призван в армию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18 сентября 1937 года.</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На начало войны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служил в 16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истребительном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авиационном полку.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За время свой службы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получил звание майора технической службы. После войны </a:t>
            </a:r>
            <a:r>
              <a:rPr lang="ru-RU" sz="2400" b="1" i="1" dirty="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был награжден за свои заслуги и не раз. Получил медаль «За победу над Германией в Великой Отечественной Войне 1941-1945 гг.»; Орден  Красной звезды; медаль за боевые заслуги» ; медаль «За оборону Москвы»; Орден Отечественной Войны </a:t>
            </a:r>
            <a:r>
              <a:rPr lang="en-US" sz="2400" b="1" i="1" dirty="0" smtClean="0">
                <a:latin typeface="Times New Roman" pitchFamily="18" charset="0"/>
                <a:cs typeface="Times New Roman" pitchFamily="18" charset="0"/>
              </a:rPr>
              <a:t>II</a:t>
            </a:r>
            <a:r>
              <a:rPr lang="ru-RU" sz="2400" b="1" i="1" dirty="0" smtClean="0">
                <a:latin typeface="Times New Roman" pitchFamily="18" charset="0"/>
                <a:cs typeface="Times New Roman" pitchFamily="18" charset="0"/>
              </a:rPr>
              <a:t> степени». После Великой Отечественной Войны продолжил служить Родине.</a:t>
            </a:r>
            <a:endParaRPr lang="ru-RU" sz="2400" b="1" i="1" dirty="0">
              <a:latin typeface="Times New Roman" pitchFamily="18" charset="0"/>
              <a:cs typeface="Times New Roman"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8225" t="3291"/>
          <a:stretch/>
        </p:blipFill>
        <p:spPr>
          <a:xfrm>
            <a:off x="4035972" y="2711669"/>
            <a:ext cx="2354884" cy="3351986"/>
          </a:xfrm>
          <a:prstGeom prst="rect">
            <a:avLst/>
          </a:prstGeom>
        </p:spPr>
      </p:pic>
      <p:sp>
        <p:nvSpPr>
          <p:cNvPr id="5" name="Заголовок 1"/>
          <p:cNvSpPr txBox="1">
            <a:spLocks/>
          </p:cNvSpPr>
          <p:nvPr/>
        </p:nvSpPr>
        <p:spPr>
          <a:xfrm>
            <a:off x="623888" y="801514"/>
            <a:ext cx="5915025" cy="23565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ru-RU" b="1" dirty="0" smtClean="0"/>
              <a:t/>
            </a:r>
            <a:br>
              <a:rPr lang="ru-RU" b="1" dirty="0" smtClean="0"/>
            </a:br>
            <a:r>
              <a:rPr lang="ru-RU" b="1" i="1" dirty="0" err="1" smtClean="0">
                <a:latin typeface="Times New Roman" pitchFamily="18" charset="0"/>
                <a:cs typeface="Times New Roman" pitchFamily="18" charset="0"/>
              </a:rPr>
              <a:t>Шиверский</a:t>
            </a:r>
            <a:r>
              <a:rPr lang="ru-RU" b="1" i="1" dirty="0" smtClean="0">
                <a:latin typeface="Times New Roman" pitchFamily="18" charset="0"/>
                <a:cs typeface="Times New Roman" pitchFamily="18" charset="0"/>
              </a:rPr>
              <a:t> Павел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Пантелеевич</a:t>
            </a:r>
            <a:endParaRPr lang="ru-RU" b="1" i="1" dirty="0">
              <a:latin typeface="Times New Roman" pitchFamily="18" charset="0"/>
              <a:cs typeface="Times New Roman" pitchFamily="18" charset="0"/>
            </a:endParaRPr>
          </a:p>
        </p:txBody>
      </p:sp>
    </p:spTree>
    <p:extLst>
      <p:ext uri="{BB962C8B-B14F-4D97-AF65-F5344CB8AC3E}">
        <p14:creationId xmlns:p14="http://schemas.microsoft.com/office/powerpoint/2010/main" val="850740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942975" y="464437"/>
            <a:ext cx="5915025" cy="2297814"/>
          </a:xfrm>
        </p:spPr>
        <p:txBody>
          <a:bodyPr>
            <a:normAutofit fontScale="90000"/>
          </a:bodyPr>
          <a:lstStyle/>
          <a:p>
            <a:pPr algn="ct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a:t/>
            </a:r>
            <a:br>
              <a:rPr lang="ru-RU" b="1" dirty="0"/>
            </a:br>
            <a:r>
              <a:rPr lang="ru-RU" b="1" dirty="0" smtClean="0"/>
              <a:t>            </a:t>
            </a:r>
            <a:br>
              <a:rPr lang="ru-RU" b="1" dirty="0" smtClean="0"/>
            </a:br>
            <a:r>
              <a:rPr lang="ru-RU" b="1" dirty="0" smtClean="0"/>
              <a:t/>
            </a:r>
            <a:br>
              <a:rPr lang="ru-RU" b="1" dirty="0" smtClean="0"/>
            </a:br>
            <a:r>
              <a:rPr lang="ru-RU" b="1" dirty="0" smtClean="0">
                <a:latin typeface="Times New Roman" pitchFamily="18" charset="0"/>
                <a:cs typeface="Times New Roman" pitchFamily="18" charset="0"/>
              </a:rPr>
              <a:t>                        </a:t>
            </a: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a:t/>
            </a:r>
            <a:br>
              <a:rPr lang="ru-RU" b="1" dirty="0"/>
            </a:br>
            <a:r>
              <a:rPr lang="ru-RU" b="1" dirty="0" smtClean="0"/>
              <a:t/>
            </a:r>
            <a:br>
              <a:rPr lang="ru-RU" b="1" dirty="0" smtClean="0"/>
            </a:br>
            <a:r>
              <a:rPr lang="ru-RU" b="1" dirty="0"/>
              <a:t/>
            </a:r>
            <a:br>
              <a:rPr lang="ru-RU" b="1" dirty="0"/>
            </a:br>
            <a:r>
              <a:rPr lang="ru-RU" b="1" dirty="0" smtClean="0"/>
              <a:t>     </a:t>
            </a:r>
            <a:br>
              <a:rPr lang="ru-RU" b="1" dirty="0" smtClean="0"/>
            </a:br>
            <a:r>
              <a:rPr lang="ru-RU" b="1" i="1" dirty="0" smtClean="0">
                <a:latin typeface="Times New Roman" pitchFamily="18" charset="0"/>
                <a:cs typeface="Times New Roman" pitchFamily="18" charset="0"/>
              </a:rPr>
              <a:t>Зыкова Мария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Рафаиловна</a:t>
            </a:r>
            <a:r>
              <a:rPr lang="ru-RU" b="1" dirty="0"/>
              <a:t/>
            </a:r>
            <a:br>
              <a:rPr lang="ru-RU" b="1" dirty="0"/>
            </a:br>
            <a:r>
              <a:rPr lang="ru-RU" i="1" dirty="0" smtClean="0">
                <a:latin typeface="Times New Roman" pitchFamily="18" charset="0"/>
                <a:cs typeface="Times New Roman" pitchFamily="18" charset="0"/>
              </a:rPr>
              <a:t>                               </a:t>
            </a:r>
            <a:r>
              <a:rPr lang="ru-RU" b="1" i="1" dirty="0"/>
              <a:t/>
            </a:r>
            <a:br>
              <a:rPr lang="ru-RU" b="1" i="1" dirty="0"/>
            </a:br>
            <a:r>
              <a:rPr lang="ru-RU" b="1" i="1" dirty="0" smtClean="0"/>
              <a:t/>
            </a:r>
            <a:br>
              <a:rPr lang="ru-RU" b="1" i="1" dirty="0" smtClean="0"/>
            </a:br>
            <a:r>
              <a:rPr lang="ru-RU" b="1" i="1" dirty="0" smtClean="0"/>
              <a:t/>
            </a:r>
            <a:br>
              <a:rPr lang="ru-RU" b="1" i="1" dirty="0" smtClean="0"/>
            </a:br>
            <a:r>
              <a:rPr lang="ru-RU" b="1" i="1" dirty="0"/>
              <a:t/>
            </a:r>
            <a:br>
              <a:rPr lang="ru-RU" b="1" i="1" dirty="0"/>
            </a:br>
            <a:r>
              <a:rPr lang="ru-RU" b="1" i="1" dirty="0" smtClean="0"/>
              <a:t/>
            </a:r>
            <a:br>
              <a:rPr lang="ru-RU" b="1" i="1" dirty="0" smtClean="0"/>
            </a:br>
            <a:r>
              <a:rPr lang="ru-RU" b="1" i="1" dirty="0"/>
              <a:t/>
            </a:r>
            <a:br>
              <a:rPr lang="ru-RU" b="1" i="1" dirty="0"/>
            </a:br>
            <a:r>
              <a:rPr lang="ru-RU" b="1" i="1" dirty="0" smtClean="0"/>
              <a:t>                                            </a:t>
            </a:r>
            <a:r>
              <a:rPr lang="ru-RU" b="1" i="1" dirty="0">
                <a:solidFill>
                  <a:prstClr val="black"/>
                </a:solidFill>
              </a:rPr>
              <a:t/>
            </a:r>
            <a:br>
              <a:rPr lang="ru-RU" b="1" i="1" dirty="0">
                <a:solidFill>
                  <a:prstClr val="black"/>
                </a:solidFill>
              </a:rPr>
            </a:br>
            <a:r>
              <a:rPr lang="ru-RU" b="1" i="1" dirty="0">
                <a:solidFill>
                  <a:prstClr val="black"/>
                </a:solidFill>
              </a:rPr>
              <a:t/>
            </a:r>
            <a:br>
              <a:rPr lang="ru-RU" b="1" i="1" dirty="0">
                <a:solidFill>
                  <a:prstClr val="black"/>
                </a:solidFill>
              </a:rPr>
            </a:br>
            <a:r>
              <a:rPr lang="ru-RU" b="1" i="1" dirty="0" smtClean="0"/>
              <a:t/>
            </a:r>
            <a:br>
              <a:rPr lang="ru-RU" b="1" i="1" dirty="0" smtClean="0"/>
            </a:br>
            <a:r>
              <a:rPr lang="ru-RU" b="1" i="1" dirty="0"/>
              <a:t/>
            </a:r>
            <a:br>
              <a:rPr lang="ru-RU" b="1" i="1" dirty="0"/>
            </a:br>
            <a:r>
              <a:rPr lang="ru-RU" b="1" dirty="0" smtClean="0"/>
              <a:t/>
            </a:r>
            <a:br>
              <a:rPr lang="ru-RU" b="1" dirty="0" smtClean="0"/>
            </a:br>
            <a:r>
              <a:rPr lang="ru-RU" b="1" dirty="0"/>
              <a:t/>
            </a:r>
            <a:br>
              <a:rPr lang="ru-RU" b="1" dirty="0"/>
            </a:br>
            <a:r>
              <a:rPr lang="ru-RU" b="1" dirty="0" smtClean="0"/>
              <a:t/>
            </a:r>
            <a:br>
              <a:rPr lang="ru-RU" b="1" dirty="0" smtClean="0"/>
            </a:br>
            <a:endParaRPr lang="ru-RU" b="1" dirty="0"/>
          </a:p>
        </p:txBody>
      </p:sp>
      <p:pic>
        <p:nvPicPr>
          <p:cNvPr id="4" name="Рисунок 3"/>
          <p:cNvPicPr/>
          <p:nvPr/>
        </p:nvPicPr>
        <p:blipFill rotWithShape="1">
          <a:blip r:embed="rId3">
            <a:extLst>
              <a:ext uri="{28A0092B-C50C-407E-A947-70E740481C1C}">
                <a14:useLocalDpi xmlns:a14="http://schemas.microsoft.com/office/drawing/2010/main" val="0"/>
              </a:ext>
            </a:extLst>
          </a:blip>
          <a:srcRect l="4245" t="6438" r="7169" b="2571"/>
          <a:stretch/>
        </p:blipFill>
        <p:spPr bwMode="auto">
          <a:xfrm>
            <a:off x="4336500" y="1993836"/>
            <a:ext cx="1832584" cy="2137273"/>
          </a:xfrm>
          <a:prstGeom prst="rect">
            <a:avLst/>
          </a:prstGeom>
          <a:noFill/>
          <a:ln>
            <a:noFill/>
          </a:ln>
          <a:extLst>
            <a:ext uri="{53640926-AAD7-44D8-BBD7-CCE9431645EC}">
              <a14:shadowObscured xmlns:a14="http://schemas.microsoft.com/office/drawing/2010/main"/>
            </a:ext>
          </a:extLst>
        </p:spPr>
      </p:pic>
      <p:sp>
        <p:nvSpPr>
          <p:cNvPr id="3" name="Прямоугольник 2"/>
          <p:cNvSpPr/>
          <p:nvPr/>
        </p:nvSpPr>
        <p:spPr>
          <a:xfrm>
            <a:off x="4057650" y="4131109"/>
            <a:ext cx="6038850" cy="738664"/>
          </a:xfrm>
          <a:prstGeom prst="rect">
            <a:avLst/>
          </a:prstGeom>
        </p:spPr>
        <p:txBody>
          <a:bodyPr wrap="square">
            <a:spAutoFit/>
          </a:bodyPr>
          <a:lstStyle/>
          <a:p>
            <a:r>
              <a:rPr lang="ru-RU" sz="1400" i="1" dirty="0">
                <a:latin typeface="Times New Roman" pitchFamily="18" charset="0"/>
                <a:cs typeface="Times New Roman" pitchFamily="18" charset="0"/>
              </a:rPr>
              <a:t>Старший </a:t>
            </a:r>
            <a:r>
              <a:rPr lang="ru-RU" sz="1400" i="1" dirty="0" smtClean="0">
                <a:latin typeface="Times New Roman" pitchFamily="18" charset="0"/>
                <a:cs typeface="Times New Roman" pitchFamily="18" charset="0"/>
              </a:rPr>
              <a:t>сержант</a:t>
            </a:r>
            <a:r>
              <a:rPr lang="ru-RU" sz="1400" i="1" dirty="0">
                <a:latin typeface="Times New Roman" pitchFamily="18" charset="0"/>
                <a:cs typeface="Times New Roman" pitchFamily="18" charset="0"/>
              </a:rPr>
              <a:t/>
            </a:r>
            <a:br>
              <a:rPr lang="ru-RU" sz="1400" i="1" dirty="0">
                <a:latin typeface="Times New Roman" pitchFamily="18" charset="0"/>
                <a:cs typeface="Times New Roman" pitchFamily="18" charset="0"/>
              </a:rPr>
            </a:br>
            <a:r>
              <a:rPr lang="ru-RU" sz="1400" i="1" dirty="0" smtClean="0">
                <a:latin typeface="Times New Roman" pitchFamily="18" charset="0"/>
                <a:cs typeface="Times New Roman" pitchFamily="18" charset="0"/>
              </a:rPr>
              <a:t>Зыкова </a:t>
            </a:r>
            <a:r>
              <a:rPr lang="ru-RU" sz="1400" i="1" dirty="0">
                <a:latin typeface="Times New Roman" pitchFamily="18" charset="0"/>
                <a:cs typeface="Times New Roman" pitchFamily="18" charset="0"/>
              </a:rPr>
              <a:t>Мария Рафаиловна. </a:t>
            </a:r>
            <a:br>
              <a:rPr lang="ru-RU" sz="1400" i="1" dirty="0">
                <a:latin typeface="Times New Roman" pitchFamily="18" charset="0"/>
                <a:cs typeface="Times New Roman" pitchFamily="18" charset="0"/>
              </a:rPr>
            </a:br>
            <a:r>
              <a:rPr lang="ru-RU" sz="1400" i="1" dirty="0" smtClean="0">
                <a:latin typeface="Times New Roman" pitchFamily="18" charset="0"/>
                <a:cs typeface="Times New Roman" pitchFamily="18" charset="0"/>
              </a:rPr>
              <a:t>Май </a:t>
            </a:r>
            <a:r>
              <a:rPr lang="ru-RU" sz="1400" i="1" dirty="0">
                <a:latin typeface="Times New Roman" pitchFamily="18" charset="0"/>
                <a:cs typeface="Times New Roman" pitchFamily="18" charset="0"/>
              </a:rPr>
              <a:t>1945 г., Германия, Берлин</a:t>
            </a:r>
          </a:p>
        </p:txBody>
      </p:sp>
      <p:sp>
        <p:nvSpPr>
          <p:cNvPr id="7" name="Прямоугольник 6"/>
          <p:cNvSpPr/>
          <p:nvPr/>
        </p:nvSpPr>
        <p:spPr>
          <a:xfrm>
            <a:off x="706423" y="3061725"/>
            <a:ext cx="6151576" cy="2862322"/>
          </a:xfrm>
          <a:prstGeom prst="rect">
            <a:avLst/>
          </a:prstGeom>
        </p:spPr>
        <p:txBody>
          <a:bodyPr wrap="square">
            <a:spAutoFit/>
          </a:bodyPr>
          <a:lstStyle/>
          <a:p>
            <a:r>
              <a:rPr lang="ru-RU" sz="2000" b="1" i="1" dirty="0">
                <a:latin typeface="Times New Roman" pitchFamily="18" charset="0"/>
                <a:cs typeface="Times New Roman" pitchFamily="18" charset="0"/>
              </a:rPr>
              <a:t>Зыкова Мария </a:t>
            </a:r>
            <a:r>
              <a:rPr lang="ru-RU" sz="2000" b="1" i="1" dirty="0" smtClean="0">
                <a:latin typeface="Times New Roman" pitchFamily="18" charset="0"/>
                <a:cs typeface="Times New Roman" pitchFamily="18" charset="0"/>
              </a:rPr>
              <a:t>Рафаиловна</a:t>
            </a:r>
          </a:p>
          <a:p>
            <a:r>
              <a:rPr lang="ru-RU" sz="2000" b="1"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родилась 26.04.1924 г. в семье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Зыкова </a:t>
            </a:r>
            <a:r>
              <a:rPr lang="ru-RU" sz="2000" b="1" i="1" dirty="0">
                <a:latin typeface="Times New Roman" pitchFamily="18" charset="0"/>
                <a:cs typeface="Times New Roman" pitchFamily="18" charset="0"/>
              </a:rPr>
              <a:t>Рафаила Васильевича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a:t>
            </a:r>
            <a:r>
              <a:rPr lang="ru-RU" sz="2000" b="1" i="1" dirty="0">
                <a:latin typeface="Times New Roman" pitchFamily="18" charset="0"/>
                <a:cs typeface="Times New Roman" pitchFamily="18" charset="0"/>
              </a:rPr>
              <a:t>умер в 1926 г. в 35 лет) и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Зыковой </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Пыжьяновой</a:t>
            </a:r>
            <a:r>
              <a:rPr lang="ru-RU" sz="2000" b="1" i="1" dirty="0">
                <a:latin typeface="Times New Roman" pitchFamily="18" charset="0"/>
                <a:cs typeface="Times New Roman" pitchFamily="18" charset="0"/>
              </a:rPr>
              <a:t> )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Серафимы </a:t>
            </a:r>
            <a:r>
              <a:rPr lang="ru-RU" sz="2000" b="1" i="1" dirty="0">
                <a:latin typeface="Times New Roman" pitchFamily="18" charset="0"/>
                <a:cs typeface="Times New Roman" pitchFamily="18" charset="0"/>
              </a:rPr>
              <a:t>Петровны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1888 г. рождения),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проживавших </a:t>
            </a:r>
            <a:r>
              <a:rPr lang="ru-RU" sz="2000" b="1" i="1" dirty="0">
                <a:latin typeface="Times New Roman" pitchFamily="18" charset="0"/>
                <a:cs typeface="Times New Roman" pitchFamily="18" charset="0"/>
              </a:rPr>
              <a:t>в с. Услон </a:t>
            </a:r>
            <a:r>
              <a:rPr lang="ru-RU" sz="2000" b="1" i="1" dirty="0" err="1">
                <a:latin typeface="Times New Roman" pitchFamily="18" charset="0"/>
                <a:cs typeface="Times New Roman" pitchFamily="18" charset="0"/>
              </a:rPr>
              <a:t>Зиминского</a:t>
            </a:r>
            <a:r>
              <a:rPr lang="ru-RU" sz="2000" b="1" i="1" dirty="0">
                <a:latin typeface="Times New Roman" pitchFamily="18" charset="0"/>
                <a:cs typeface="Times New Roman" pitchFamily="18" charset="0"/>
              </a:rPr>
              <a:t> района Иркутской области. </a:t>
            </a:r>
          </a:p>
        </p:txBody>
      </p:sp>
      <p:sp>
        <p:nvSpPr>
          <p:cNvPr id="8" name="Прямоугольник 7"/>
          <p:cNvSpPr/>
          <p:nvPr/>
        </p:nvSpPr>
        <p:spPr>
          <a:xfrm>
            <a:off x="706423" y="5944319"/>
            <a:ext cx="10637239" cy="3477875"/>
          </a:xfrm>
          <a:prstGeom prst="rect">
            <a:avLst/>
          </a:prstGeom>
        </p:spPr>
        <p:txBody>
          <a:bodyPr wrap="square">
            <a:spAutoFit/>
          </a:bodyPr>
          <a:lstStyle/>
          <a:p>
            <a:r>
              <a:rPr lang="ru-RU" sz="2000" b="1" i="1" dirty="0">
                <a:latin typeface="Times New Roman" pitchFamily="18" charset="0"/>
                <a:cs typeface="Times New Roman" pitchFamily="18" charset="0"/>
              </a:rPr>
              <a:t>В течение полугода, трижды в неделю ездила в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город</a:t>
            </a:r>
            <a:r>
              <a:rPr lang="ru-RU" sz="2000" b="1" i="1" dirty="0">
                <a:latin typeface="Times New Roman" pitchFamily="18" charset="0"/>
                <a:cs typeface="Times New Roman" pitchFamily="18" charset="0"/>
              </a:rPr>
              <a:t>, на занятия в стрелковой школе. Тогда вся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молодежь</a:t>
            </a:r>
            <a:r>
              <a:rPr lang="ru-RU" sz="2000" b="1" i="1" dirty="0">
                <a:latin typeface="Times New Roman" pitchFamily="18" charset="0"/>
                <a:cs typeface="Times New Roman" pitchFamily="18" charset="0"/>
              </a:rPr>
              <a:t>, объединенная в отряды, постигала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азы </a:t>
            </a:r>
            <a:r>
              <a:rPr lang="ru-RU" sz="2000" b="1" i="1" dirty="0">
                <a:latin typeface="Times New Roman" pitchFamily="18" charset="0"/>
                <a:cs typeface="Times New Roman" pitchFamily="18" charset="0"/>
              </a:rPr>
              <a:t>военного дела – азбуку Морзе, тактическую и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стрелковую </a:t>
            </a:r>
            <a:r>
              <a:rPr lang="ru-RU" sz="2000" b="1" i="1" dirty="0">
                <a:latin typeface="Times New Roman" pitchFamily="18" charset="0"/>
                <a:cs typeface="Times New Roman" pitchFamily="18" charset="0"/>
              </a:rPr>
              <a:t>подготовку, правила оказания </a:t>
            </a:r>
            <a:r>
              <a:rPr lang="ru-RU" sz="2000" b="1" i="1" dirty="0" smtClean="0">
                <a:latin typeface="Times New Roman" pitchFamily="18" charset="0"/>
                <a:cs typeface="Times New Roman" pitchFamily="18" charset="0"/>
              </a:rPr>
              <a:t>первой</a:t>
            </a:r>
          </a:p>
          <a:p>
            <a:r>
              <a:rPr lang="ru-RU" sz="2000" b="1"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медицинской помощи. Готовились стать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солдатами</a:t>
            </a:r>
            <a:r>
              <a:rPr lang="ru-RU" sz="2000" b="1" i="1" dirty="0">
                <a:latin typeface="Times New Roman" pitchFamily="18" charset="0"/>
                <a:cs typeface="Times New Roman" pitchFamily="18" charset="0"/>
              </a:rPr>
              <a:t>, защищать свою Родину. Комсомолке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Марии </a:t>
            </a:r>
            <a:r>
              <a:rPr lang="ru-RU" sz="2000" b="1" i="1" dirty="0">
                <a:latin typeface="Times New Roman" pitchFamily="18" charset="0"/>
                <a:cs typeface="Times New Roman" pitchFamily="18" charset="0"/>
              </a:rPr>
              <a:t>Зыковой повестку принесли 10 февраля </a:t>
            </a:r>
            <a:endParaRPr lang="ru-RU" sz="2000" b="1" i="1" dirty="0" smtClean="0">
              <a:latin typeface="Times New Roman" pitchFamily="18" charset="0"/>
              <a:cs typeface="Times New Roman" pitchFamily="18" charset="0"/>
            </a:endParaRPr>
          </a:p>
          <a:p>
            <a:r>
              <a:rPr lang="ru-RU" sz="2000" b="1" i="1" dirty="0" smtClean="0">
                <a:latin typeface="Times New Roman" pitchFamily="18" charset="0"/>
                <a:cs typeface="Times New Roman" pitchFamily="18" charset="0"/>
              </a:rPr>
              <a:t>1942 </a:t>
            </a:r>
            <a:r>
              <a:rPr lang="ru-RU" sz="2000" b="1" i="1" dirty="0">
                <a:latin typeface="Times New Roman" pitchFamily="18" charset="0"/>
                <a:cs typeface="Times New Roman" pitchFamily="18" charset="0"/>
              </a:rPr>
              <a:t>года в 10 утра. В восемь вечера того же </a:t>
            </a:r>
            <a:r>
              <a:rPr lang="ru-RU" sz="2000" b="1" i="1" dirty="0" smtClean="0">
                <a:latin typeface="Times New Roman" pitchFamily="18" charset="0"/>
                <a:cs typeface="Times New Roman" pitchFamily="18" charset="0"/>
              </a:rPr>
              <a:t>дня</a:t>
            </a:r>
          </a:p>
          <a:p>
            <a:r>
              <a:rPr lang="ru-RU" sz="2000" b="1"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она должна была явиться с вещами на </a:t>
            </a:r>
            <a:r>
              <a:rPr lang="ru-RU" sz="2000" b="1" i="1" dirty="0" smtClean="0">
                <a:latin typeface="Times New Roman" pitchFamily="18" charset="0"/>
                <a:cs typeface="Times New Roman" pitchFamily="18" charset="0"/>
              </a:rPr>
              <a:t>сборный</a:t>
            </a:r>
          </a:p>
          <a:p>
            <a:r>
              <a:rPr lang="ru-RU" sz="2000" b="1" i="1" dirty="0" smtClean="0">
                <a:latin typeface="Times New Roman" pitchFamily="18" charset="0"/>
                <a:cs typeface="Times New Roman" pitchFamily="18" charset="0"/>
              </a:rPr>
              <a:t> </a:t>
            </a:r>
            <a:r>
              <a:rPr lang="ru-RU" sz="2000" b="1" i="1" dirty="0">
                <a:latin typeface="Times New Roman" pitchFamily="18" charset="0"/>
                <a:cs typeface="Times New Roman" pitchFamily="18" charset="0"/>
              </a:rPr>
              <a:t>пункт.</a:t>
            </a:r>
          </a:p>
        </p:txBody>
      </p:sp>
    </p:spTree>
    <p:extLst>
      <p:ext uri="{BB962C8B-B14F-4D97-AF65-F5344CB8AC3E}">
        <p14:creationId xmlns:p14="http://schemas.microsoft.com/office/powerpoint/2010/main" val="1524981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25" y="1201737"/>
            <a:ext cx="26828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8574" y="3234409"/>
            <a:ext cx="3127375" cy="117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12761" y="4425939"/>
            <a:ext cx="5907089" cy="6247864"/>
          </a:xfrm>
          <a:prstGeom prst="rect">
            <a:avLst/>
          </a:prstGeom>
        </p:spPr>
        <p:txBody>
          <a:bodyPr wrap="square">
            <a:spAutoFit/>
          </a:bodyPr>
          <a:lstStyle/>
          <a:p>
            <a:pPr algn="ctr"/>
            <a:r>
              <a:rPr lang="ru-RU" sz="2000" b="1" i="1" dirty="0" smtClean="0">
                <a:latin typeface="Times New Roman" pitchFamily="18" charset="0"/>
                <a:cs typeface="Times New Roman" pitchFamily="18" charset="0"/>
              </a:rPr>
              <a:t>Сибирских </a:t>
            </a:r>
            <a:r>
              <a:rPr lang="ru-RU" sz="2000" b="1" i="1" dirty="0">
                <a:latin typeface="Times New Roman" pitchFamily="18" charset="0"/>
                <a:cs typeface="Times New Roman" pitchFamily="18" charset="0"/>
              </a:rPr>
              <a:t>девушек-стрелков </a:t>
            </a:r>
            <a:r>
              <a:rPr lang="ru-RU" sz="2000" b="1" i="1" dirty="0" smtClean="0">
                <a:latin typeface="Times New Roman" pitchFamily="18" charset="0"/>
                <a:cs typeface="Times New Roman" pitchFamily="18" charset="0"/>
              </a:rPr>
              <a:t>привезли </a:t>
            </a:r>
            <a:r>
              <a:rPr lang="ru-RU" sz="2000" b="1" i="1" dirty="0">
                <a:latin typeface="Times New Roman" pitchFamily="18" charset="0"/>
                <a:cs typeface="Times New Roman" pitchFamily="18" charset="0"/>
              </a:rPr>
              <a:t>в Москву. А оттуда в Подольск, в женскую школу снайперов. После выпуска Мария попала на 3-й Прибалтийский фронт, которым командовал Георгий Жуков. В обед они прибыли к месту службы, а вечером советские войска пошли в наступление. Шесть девочек-снайперов, вооруженных винтовками с прицелом, заняли боевые позиции. В их задачи входило уничтожение пулеметчиков и минометчиков. </a:t>
            </a:r>
          </a:p>
          <a:p>
            <a:pPr algn="ctr"/>
            <a:r>
              <a:rPr lang="ru-RU" sz="2000" b="1" i="1" dirty="0">
                <a:latin typeface="Times New Roman" pitchFamily="18" charset="0"/>
                <a:cs typeface="Times New Roman" pitchFamily="18" charset="0"/>
              </a:rPr>
              <a:t>Как только смолк первый шквал огня, Маша побежала искать подруг. Почти сразу наткнулась на москвичку Катю Гордееву. Девушка неподвижно сидела, прислонившись спиной к дереву, и смотрела вдаль. Еще не поняв, что произошло, Маша схватила ее за плечи. И только тут заметила  на лбу у Кати отверстие от пули, которая прошла навылет. </a:t>
            </a:r>
          </a:p>
          <a:p>
            <a:pPr algn="ctr"/>
            <a:r>
              <a:rPr lang="ru-RU" sz="2000" b="1" i="1" dirty="0">
                <a:latin typeface="Times New Roman" pitchFamily="18" charset="0"/>
                <a:cs typeface="Times New Roman" pitchFamily="18" charset="0"/>
              </a:rPr>
              <a:t>В том, самом первом бою, погибли четверо из шестерых подруг. </a:t>
            </a:r>
          </a:p>
        </p:txBody>
      </p:sp>
    </p:spTree>
    <p:extLst>
      <p:ext uri="{BB962C8B-B14F-4D97-AF65-F5344CB8AC3E}">
        <p14:creationId xmlns:p14="http://schemas.microsoft.com/office/powerpoint/2010/main" val="101751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3" name="Прямоугольник 2"/>
          <p:cNvSpPr/>
          <p:nvPr/>
        </p:nvSpPr>
        <p:spPr>
          <a:xfrm>
            <a:off x="1600200" y="1283523"/>
            <a:ext cx="5048250" cy="1631216"/>
          </a:xfrm>
          <a:prstGeom prst="rect">
            <a:avLst/>
          </a:prstGeom>
        </p:spPr>
        <p:txBody>
          <a:bodyPr wrap="square">
            <a:spAutoFit/>
          </a:bodyPr>
          <a:lstStyle/>
          <a:p>
            <a:pPr algn="ctr"/>
            <a:r>
              <a:rPr lang="ru-RU" sz="2000" b="1" i="1" dirty="0">
                <a:latin typeface="Times New Roman" pitchFamily="18" charset="0"/>
                <a:cs typeface="Times New Roman" pitchFamily="18" charset="0"/>
              </a:rPr>
              <a:t>Марию Зыкову наградили орденом Красного Знамени, а родным отправили благодарственное письмо с подписью Сталина</a:t>
            </a:r>
            <a:r>
              <a:rPr lang="ru-RU" sz="2000" b="1" i="1" dirty="0" smtClean="0">
                <a:latin typeface="Times New Roman" pitchFamily="18" charset="0"/>
                <a:cs typeface="Times New Roman" pitchFamily="18" charset="0"/>
              </a:rPr>
              <a:t>.</a:t>
            </a:r>
          </a:p>
          <a:p>
            <a:pPr algn="ctr"/>
            <a:endParaRPr lang="ru-RU" sz="2000" b="1" i="1" dirty="0">
              <a:latin typeface="Times New Roman" pitchFamily="18" charset="0"/>
              <a:cs typeface="Times New Roman" pitchFamily="18" charset="0"/>
            </a:endParaRPr>
          </a:p>
        </p:txBody>
      </p:sp>
      <p:sp>
        <p:nvSpPr>
          <p:cNvPr id="4" name="Прямоугольник 3"/>
          <p:cNvSpPr/>
          <p:nvPr/>
        </p:nvSpPr>
        <p:spPr>
          <a:xfrm>
            <a:off x="495300" y="4633464"/>
            <a:ext cx="5943600" cy="1015663"/>
          </a:xfrm>
          <a:prstGeom prst="rect">
            <a:avLst/>
          </a:prstGeom>
        </p:spPr>
        <p:txBody>
          <a:bodyPr wrap="square">
            <a:spAutoFit/>
          </a:bodyPr>
          <a:lstStyle/>
          <a:p>
            <a:pPr algn="ctr"/>
            <a:r>
              <a:rPr lang="ru-RU" sz="2000" b="1" i="1" dirty="0">
                <a:latin typeface="Times New Roman" pitchFamily="18" charset="0"/>
                <a:cs typeface="Times New Roman" pitchFamily="18" charset="0"/>
              </a:rPr>
              <a:t>Второго мая 1945 </a:t>
            </a:r>
            <a:r>
              <a:rPr lang="ru-RU" sz="2000" b="1" i="1" dirty="0" smtClean="0">
                <a:latin typeface="Times New Roman" pitchFamily="18" charset="0"/>
                <a:cs typeface="Times New Roman" pitchFamily="18" charset="0"/>
              </a:rPr>
              <a:t>года </a:t>
            </a:r>
            <a:r>
              <a:rPr lang="ru-RU" sz="2000" b="1" i="1" dirty="0">
                <a:latin typeface="Times New Roman" pitchFamily="18" charset="0"/>
                <a:cs typeface="Times New Roman" pitchFamily="18" charset="0"/>
              </a:rPr>
              <a:t>войска вошли в Берлин. </a:t>
            </a:r>
          </a:p>
          <a:p>
            <a:pPr algn="ctr"/>
            <a:r>
              <a:rPr lang="ru-RU" sz="2000" b="1" i="1" dirty="0">
                <a:latin typeface="Times New Roman" pitchFamily="18" charset="0"/>
                <a:cs typeface="Times New Roman" pitchFamily="18" charset="0"/>
              </a:rPr>
              <a:t>Мария провела в Берлине 12 дней. Когда закончилась война, ей было 21 год. </a:t>
            </a:r>
          </a:p>
        </p:txBody>
      </p:sp>
      <p:sp>
        <p:nvSpPr>
          <p:cNvPr id="5" name="Прямоугольник 4"/>
          <p:cNvSpPr/>
          <p:nvPr/>
        </p:nvSpPr>
        <p:spPr>
          <a:xfrm>
            <a:off x="495300" y="2898428"/>
            <a:ext cx="6153150" cy="1631216"/>
          </a:xfrm>
          <a:prstGeom prst="rect">
            <a:avLst/>
          </a:prstGeom>
        </p:spPr>
        <p:txBody>
          <a:bodyPr wrap="square">
            <a:spAutoFit/>
          </a:bodyPr>
          <a:lstStyle/>
          <a:p>
            <a:pPr algn="ctr"/>
            <a:r>
              <a:rPr lang="ru-RU" sz="2000" b="1" i="1" dirty="0">
                <a:latin typeface="Times New Roman" pitchFamily="18" charset="0"/>
                <a:cs typeface="Times New Roman" pitchFamily="18" charset="0"/>
              </a:rPr>
              <a:t>Всего одиннадцать километров не дошла Мария до Балтийского моря. Кажется, рукой подать, а увидеть не довелось. Через Эстонию, Латвию, Белоруссию и до Берлина прошагала солдат Зыкова, как все – со скаткой, винтовкой, вещмешком.</a:t>
            </a:r>
          </a:p>
        </p:txBody>
      </p:sp>
      <p:pic>
        <p:nvPicPr>
          <p:cNvPr id="8" name="Рисунок 7"/>
          <p:cNvPicPr/>
          <p:nvPr/>
        </p:nvPicPr>
        <p:blipFill rotWithShape="1">
          <a:blip r:embed="rId3">
            <a:extLst>
              <a:ext uri="{28A0092B-C50C-407E-A947-70E740481C1C}">
                <a14:useLocalDpi xmlns:a14="http://schemas.microsoft.com/office/drawing/2010/main" val="0"/>
              </a:ext>
            </a:extLst>
          </a:blip>
          <a:srcRect l="2130" t="5140" r="2663"/>
          <a:stretch/>
        </p:blipFill>
        <p:spPr bwMode="auto">
          <a:xfrm>
            <a:off x="1162050" y="5649127"/>
            <a:ext cx="4610100" cy="2751923"/>
          </a:xfrm>
          <a:prstGeom prst="rect">
            <a:avLst/>
          </a:prstGeom>
          <a:noFill/>
          <a:ln>
            <a:noFill/>
          </a:ln>
          <a:extLst>
            <a:ext uri="{53640926-AAD7-44D8-BBD7-CCE9431645EC}">
              <a14:shadowObscured xmlns:a14="http://schemas.microsoft.com/office/drawing/2010/main"/>
            </a:ext>
          </a:extLst>
        </p:spPr>
      </p:pic>
      <p:sp>
        <p:nvSpPr>
          <p:cNvPr id="7" name="Прямоугольник 6"/>
          <p:cNvSpPr/>
          <p:nvPr/>
        </p:nvSpPr>
        <p:spPr>
          <a:xfrm>
            <a:off x="528637" y="8399145"/>
            <a:ext cx="6086475" cy="2031325"/>
          </a:xfrm>
          <a:prstGeom prst="rect">
            <a:avLst/>
          </a:prstGeom>
        </p:spPr>
        <p:txBody>
          <a:bodyPr wrap="square">
            <a:spAutoFit/>
          </a:bodyPr>
          <a:lstStyle/>
          <a:p>
            <a:r>
              <a:rPr lang="ru-RU" sz="1400" i="1" dirty="0">
                <a:latin typeface="Times New Roman" pitchFamily="18" charset="0"/>
                <a:cs typeface="Times New Roman" pitchFamily="18" charset="0"/>
              </a:rPr>
              <a:t>Во втором ряду четвертая слева</a:t>
            </a:r>
            <a:r>
              <a:rPr lang="ru-RU" sz="1400" b="1" i="1" dirty="0">
                <a:latin typeface="Times New Roman" pitchFamily="18" charset="0"/>
                <a:cs typeface="Times New Roman" pitchFamily="18" charset="0"/>
              </a:rPr>
              <a:t> </a:t>
            </a:r>
            <a:r>
              <a:rPr lang="ru-RU" sz="1400" i="1" dirty="0">
                <a:latin typeface="Times New Roman" pitchFamily="18" charset="0"/>
                <a:cs typeface="Times New Roman" pitchFamily="18" charset="0"/>
              </a:rPr>
              <a:t> Зыкова </a:t>
            </a:r>
            <a:r>
              <a:rPr lang="ru-RU" sz="1400" i="1" dirty="0" smtClean="0">
                <a:latin typeface="Times New Roman" pitchFamily="18" charset="0"/>
                <a:cs typeface="Times New Roman" pitchFamily="18" charset="0"/>
              </a:rPr>
              <a:t>Мария </a:t>
            </a:r>
            <a:r>
              <a:rPr lang="ru-RU" sz="1400" i="1" dirty="0">
                <a:latin typeface="Times New Roman" pitchFamily="18" charset="0"/>
                <a:cs typeface="Times New Roman" pitchFamily="18" charset="0"/>
              </a:rPr>
              <a:t>Рафаиловна в группе курсантов центральной женской школы снайперов г. Подольска. 1943 год.  На оборотной стороне надпись « На память родным от дочери и сестры Марии. Командующий старший лейтенант тов. Юдин Виктор…, </a:t>
            </a:r>
            <a:r>
              <a:rPr lang="ru-RU" sz="1400" i="1" dirty="0" err="1">
                <a:latin typeface="Times New Roman" pitchFamily="18" charset="0"/>
                <a:cs typeface="Times New Roman" pitchFamily="18" charset="0"/>
              </a:rPr>
              <a:t>Быгольянова</a:t>
            </a:r>
            <a:r>
              <a:rPr lang="ru-RU" sz="1400" i="1" dirty="0">
                <a:latin typeface="Times New Roman" pitchFamily="18" charset="0"/>
                <a:cs typeface="Times New Roman" pitchFamily="18" charset="0"/>
              </a:rPr>
              <a:t>, которая меня обнимает, … и сержанты </a:t>
            </a:r>
            <a:r>
              <a:rPr lang="ru-RU" sz="1400" i="1" dirty="0" err="1">
                <a:latin typeface="Times New Roman" pitchFamily="18" charset="0"/>
                <a:cs typeface="Times New Roman" pitchFamily="18" charset="0"/>
              </a:rPr>
              <a:t>Мосива</a:t>
            </a:r>
            <a:r>
              <a:rPr lang="ru-RU" sz="1400" i="1" dirty="0">
                <a:latin typeface="Times New Roman" pitchFamily="18" charset="0"/>
                <a:cs typeface="Times New Roman" pitchFamily="18" charset="0"/>
              </a:rPr>
              <a:t>, Панова … и </a:t>
            </a:r>
            <a:r>
              <a:rPr lang="ru-RU" sz="1400" b="1" i="1" dirty="0">
                <a:latin typeface="Times New Roman" pitchFamily="18" charset="0"/>
                <a:cs typeface="Times New Roman" pitchFamily="18" charset="0"/>
              </a:rPr>
              <a:t>курсанты ц. ж. ш. с. п</a:t>
            </a:r>
            <a:r>
              <a:rPr lang="ru-RU" sz="1400" i="1" dirty="0">
                <a:latin typeface="Times New Roman" pitchFamily="18" charset="0"/>
                <a:cs typeface="Times New Roman" pitchFamily="18" charset="0"/>
              </a:rPr>
              <a:t>. ... Иванова, Кузина, </a:t>
            </a:r>
            <a:r>
              <a:rPr lang="ru-RU" sz="1400" i="1" dirty="0" err="1">
                <a:latin typeface="Times New Roman" pitchFamily="18" charset="0"/>
                <a:cs typeface="Times New Roman" pitchFamily="18" charset="0"/>
              </a:rPr>
              <a:t>Тумакова</a:t>
            </a:r>
            <a:r>
              <a:rPr lang="ru-RU" sz="1400" i="1" dirty="0">
                <a:latin typeface="Times New Roman" pitchFamily="18" charset="0"/>
                <a:cs typeface="Times New Roman" pitchFamily="18" charset="0"/>
              </a:rPr>
              <a:t>, </a:t>
            </a:r>
            <a:r>
              <a:rPr lang="ru-RU" sz="1400" i="1" dirty="0" err="1">
                <a:latin typeface="Times New Roman" pitchFamily="18" charset="0"/>
                <a:cs typeface="Times New Roman" pitchFamily="18" charset="0"/>
              </a:rPr>
              <a:t>Мухинова</a:t>
            </a:r>
            <a:r>
              <a:rPr lang="ru-RU" sz="1400" i="1" dirty="0">
                <a:latin typeface="Times New Roman" pitchFamily="18" charset="0"/>
                <a:cs typeface="Times New Roman" pitchFamily="18" charset="0"/>
              </a:rPr>
              <a:t> …, Крылова, Иванова,…Голубева, </a:t>
            </a:r>
            <a:r>
              <a:rPr lang="ru-RU" sz="1400" i="1" dirty="0" err="1">
                <a:latin typeface="Times New Roman" pitchFamily="18" charset="0"/>
                <a:cs typeface="Times New Roman" pitchFamily="18" charset="0"/>
              </a:rPr>
              <a:t>Сулкова</a:t>
            </a:r>
            <a:r>
              <a:rPr lang="ru-RU" sz="1400" i="1" dirty="0">
                <a:latin typeface="Times New Roman" pitchFamily="18" charset="0"/>
                <a:cs typeface="Times New Roman" pitchFamily="18" charset="0"/>
              </a:rPr>
              <a:t>, </a:t>
            </a:r>
            <a:r>
              <a:rPr lang="ru-RU" sz="1400" i="1" dirty="0" err="1">
                <a:latin typeface="Times New Roman" pitchFamily="18" charset="0"/>
                <a:cs typeface="Times New Roman" pitchFamily="18" charset="0"/>
              </a:rPr>
              <a:t>Бичковская</a:t>
            </a:r>
            <a:r>
              <a:rPr lang="ru-RU" sz="1400" i="1" dirty="0">
                <a:latin typeface="Times New Roman" pitchFamily="18" charset="0"/>
                <a:cs typeface="Times New Roman" pitchFamily="18" charset="0"/>
              </a:rPr>
              <a:t>, …</a:t>
            </a:r>
            <a:r>
              <a:rPr lang="ru-RU" sz="1400" i="1" dirty="0" err="1">
                <a:latin typeface="Times New Roman" pitchFamily="18" charset="0"/>
                <a:cs typeface="Times New Roman" pitchFamily="18" charset="0"/>
              </a:rPr>
              <a:t>Сукорнина</a:t>
            </a:r>
            <a:r>
              <a:rPr lang="ru-RU" sz="1400" i="1" dirty="0">
                <a:latin typeface="Times New Roman" pitchFamily="18" charset="0"/>
                <a:cs typeface="Times New Roman" pitchFamily="18" charset="0"/>
              </a:rPr>
              <a:t>, …   Вспоминайте и берегите до моего приезда, если только вернусь, будет вечная память. … дочь …Зыкова ».</a:t>
            </a:r>
          </a:p>
        </p:txBody>
      </p:sp>
    </p:spTree>
    <p:extLst>
      <p:ext uri="{BB962C8B-B14F-4D97-AF65-F5344CB8AC3E}">
        <p14:creationId xmlns:p14="http://schemas.microsoft.com/office/powerpoint/2010/main" val="393324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471488" y="649114"/>
            <a:ext cx="5915025" cy="6063062"/>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b="1" i="1" dirty="0" smtClean="0">
                <a:latin typeface="Times New Roman" pitchFamily="18" charset="0"/>
                <a:cs typeface="Times New Roman" pitchFamily="18" charset="0"/>
              </a:rPr>
              <a:t>Рубцов Александр </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Леонтьевич</a:t>
            </a:r>
            <a:br>
              <a:rPr lang="ru-RU"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1898 года рождения, </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место рождения</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 </a:t>
            </a:r>
            <a:r>
              <a:rPr lang="ru-RU" sz="2700" b="1" i="1" dirty="0" err="1" smtClean="0">
                <a:latin typeface="Times New Roman" pitchFamily="18" charset="0"/>
                <a:cs typeface="Times New Roman" pitchFamily="18" charset="0"/>
              </a:rPr>
              <a:t>Зиминский</a:t>
            </a:r>
            <a:r>
              <a:rPr lang="ru-RU" sz="2700" b="1" i="1" dirty="0" smtClean="0">
                <a:latin typeface="Times New Roman" pitchFamily="18" charset="0"/>
                <a:cs typeface="Times New Roman" pitchFamily="18" charset="0"/>
              </a:rPr>
              <a:t> район, </a:t>
            </a:r>
            <a:br>
              <a:rPr lang="ru-RU" sz="2700" b="1" i="1" dirty="0" smtClean="0">
                <a:latin typeface="Times New Roman" pitchFamily="18" charset="0"/>
                <a:cs typeface="Times New Roman" pitchFamily="18" charset="0"/>
              </a:rPr>
            </a:br>
            <a:r>
              <a:rPr lang="ru-RU" sz="2700" b="1" i="1" dirty="0" smtClean="0">
                <a:latin typeface="Times New Roman" pitchFamily="18" charset="0"/>
                <a:cs typeface="Times New Roman" pitchFamily="18" charset="0"/>
              </a:rPr>
              <a:t>д. Челяба.</a:t>
            </a:r>
            <a:br>
              <a:rPr lang="ru-RU" sz="2700" b="1" i="1" dirty="0" smtClean="0">
                <a:latin typeface="Times New Roman" pitchFamily="18" charset="0"/>
                <a:cs typeface="Times New Roman" pitchFamily="18" charset="0"/>
              </a:rPr>
            </a:br>
            <a:r>
              <a:rPr lang="ru-RU" sz="2700" b="1" dirty="0" smtClean="0"/>
              <a:t>    </a:t>
            </a:r>
            <a:br>
              <a:rPr lang="ru-RU" sz="2700" b="1" dirty="0" smtClean="0"/>
            </a:br>
            <a:r>
              <a:rPr lang="ru-RU" sz="22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Исследуя с читателями библиотеки данные с официального сайта: «Память народа» было выявлено что Рубцов Александр Леонтьевич, 1898 г.р. , красноармеец, воевал в составе 376 стрелковой дивизии, был убит под Ленинградом в сентябре 1942 года. Место захоронения Ленинградский область, </a:t>
            </a:r>
            <a:r>
              <a:rPr lang="ru-RU" sz="2400" b="1" i="1" dirty="0" err="1" smtClean="0">
                <a:latin typeface="Times New Roman" pitchFamily="18" charset="0"/>
                <a:cs typeface="Times New Roman" pitchFamily="18" charset="0"/>
              </a:rPr>
              <a:t>Мгинский</a:t>
            </a:r>
            <a:r>
              <a:rPr lang="ru-RU" sz="2400" b="1" i="1" dirty="0" smtClean="0">
                <a:latin typeface="Times New Roman" pitchFamily="18" charset="0"/>
                <a:cs typeface="Times New Roman" pitchFamily="18" charset="0"/>
              </a:rPr>
              <a:t> район, д. Гонтовая Липка.</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А в следующем документе сайта можно увидеть, что Александр Леонтьевич,  погиб в плену, в Каунасе, Литве. Возможно, этот советский солдат повторил трагический путь персонажа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М. Шолохова. «Судьба человека»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Также как  и в книге,  попал в плен, но так и  не дождался освобождения, а погиб в концлагере.</a:t>
            </a:r>
            <a:endParaRPr lang="ru-RU" sz="2400" b="1" i="1" dirty="0">
              <a:latin typeface="Times New Roman" pitchFamily="18" charset="0"/>
              <a:cs typeface="Times New Roman" pitchFamily="18" charset="0"/>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45715" t="25375" r="17551" b="24332"/>
          <a:stretch/>
        </p:blipFill>
        <p:spPr>
          <a:xfrm>
            <a:off x="4889241" y="1673851"/>
            <a:ext cx="1440381" cy="1888499"/>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l="34785" t="54212" r="4489" b="10246"/>
          <a:stretch/>
        </p:blipFill>
        <p:spPr>
          <a:xfrm>
            <a:off x="779097" y="9144000"/>
            <a:ext cx="5397866" cy="1362270"/>
          </a:xfrm>
          <a:prstGeom prst="rect">
            <a:avLst/>
          </a:prstGeom>
        </p:spPr>
      </p:pic>
    </p:spTree>
    <p:extLst>
      <p:ext uri="{BB962C8B-B14F-4D97-AF65-F5344CB8AC3E}">
        <p14:creationId xmlns:p14="http://schemas.microsoft.com/office/powerpoint/2010/main" val="4026151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914400" y="2247900"/>
            <a:ext cx="5472113" cy="6419850"/>
          </a:xfrm>
        </p:spPr>
        <p:txBody>
          <a:bodyPr>
            <a:normAutofit/>
          </a:bodyPr>
          <a:lstStyle/>
          <a:p>
            <a:pPr algn="ctr"/>
            <a:r>
              <a:rPr lang="ru-RU" b="1" i="1" dirty="0" smtClean="0">
                <a:latin typeface="Times New Roman" pitchFamily="18" charset="0"/>
                <a:cs typeface="Times New Roman" pitchFamily="18" charset="0"/>
              </a:rPr>
              <a:t>Защищая свою страну, свою Родину  в годы Великой Отечественной войны, наши солдаты отдавали свои жизни  для того, чтобы следующие поколения  осознавали истинную цену мира и спокойствия в каждом доме, в каждой семье.</a:t>
            </a:r>
            <a:br>
              <a:rPr lang="ru-RU" b="1" i="1" dirty="0" smtClean="0">
                <a:latin typeface="Times New Roman" pitchFamily="18" charset="0"/>
                <a:cs typeface="Times New Roman" pitchFamily="18" charset="0"/>
              </a:rPr>
            </a:br>
            <a:r>
              <a:rPr lang="ru-RU" b="1" i="1" dirty="0" smtClean="0">
                <a:latin typeface="Times New Roman" pitchFamily="18" charset="0"/>
                <a:cs typeface="Times New Roman" pitchFamily="18" charset="0"/>
              </a:rPr>
              <a:t>Будем помнить о подвигах наших земляков всегда!</a:t>
            </a:r>
            <a:endParaRPr lang="ru-RU" b="1" i="1" dirty="0">
              <a:latin typeface="Times New Roman" pitchFamily="18" charset="0"/>
              <a:cs typeface="Times New Roman" pitchFamily="18" charset="0"/>
            </a:endParaRPr>
          </a:p>
        </p:txBody>
      </p:sp>
    </p:spTree>
    <p:extLst>
      <p:ext uri="{BB962C8B-B14F-4D97-AF65-F5344CB8AC3E}">
        <p14:creationId xmlns:p14="http://schemas.microsoft.com/office/powerpoint/2010/main" val="4244890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8" y="649114"/>
            <a:ext cx="5915025" cy="5542136"/>
          </a:xfrm>
        </p:spPr>
        <p:txBody>
          <a:bodyPr>
            <a:normAutofit/>
          </a:bodyPr>
          <a:lstStyle/>
          <a:p>
            <a:r>
              <a:rPr lang="ru-RU" sz="2000" b="1" i="1" dirty="0" smtClean="0">
                <a:latin typeface="Times New Roman" pitchFamily="18" charset="0"/>
                <a:cs typeface="Times New Roman" pitchFamily="18" charset="0"/>
              </a:rPr>
              <a:t>Книга памяти. «Помни их имена»</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Муниципальное казенное учреждение культуры «Культурно-досуговый центр</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 </a:t>
            </a:r>
            <a:r>
              <a:rPr lang="ru-RU" sz="2000" b="1" i="1" dirty="0" err="1">
                <a:latin typeface="Times New Roman" pitchFamily="18" charset="0"/>
                <a:cs typeface="Times New Roman" pitchFamily="18" charset="0"/>
              </a:rPr>
              <a:t>У</a:t>
            </a:r>
            <a:r>
              <a:rPr lang="ru-RU" sz="2000" b="1" i="1" dirty="0" err="1" smtClean="0">
                <a:latin typeface="Times New Roman" pitchFamily="18" charset="0"/>
                <a:cs typeface="Times New Roman" pitchFamily="18" charset="0"/>
              </a:rPr>
              <a:t>слонского</a:t>
            </a:r>
            <a:r>
              <a:rPr lang="ru-RU" sz="2000" b="1" i="1" dirty="0" smtClean="0">
                <a:latin typeface="Times New Roman" pitchFamily="18" charset="0"/>
                <a:cs typeface="Times New Roman" pitchFamily="18" charset="0"/>
              </a:rPr>
              <a:t> муниципального </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образования </a:t>
            </a:r>
            <a:r>
              <a:rPr lang="ru-RU" sz="2000" b="1" i="1" dirty="0" err="1">
                <a:latin typeface="Times New Roman" pitchFamily="18" charset="0"/>
                <a:cs typeface="Times New Roman" pitchFamily="18" charset="0"/>
              </a:rPr>
              <a:t>З</a:t>
            </a:r>
            <a:r>
              <a:rPr lang="ru-RU" sz="2000" b="1" i="1" dirty="0" err="1" smtClean="0">
                <a:latin typeface="Times New Roman" pitchFamily="18" charset="0"/>
                <a:cs typeface="Times New Roman" pitchFamily="18" charset="0"/>
              </a:rPr>
              <a:t>иминского</a:t>
            </a:r>
            <a:r>
              <a:rPr lang="ru-RU" sz="2000" b="1" i="1" dirty="0" smtClean="0">
                <a:latin typeface="Times New Roman" pitchFamily="18" charset="0"/>
                <a:cs typeface="Times New Roman" pitchFamily="18" charset="0"/>
              </a:rPr>
              <a:t> района»</a:t>
            </a:r>
            <a:br>
              <a:rPr lang="ru-RU" sz="2000" b="1" i="1" dirty="0" smtClean="0">
                <a:latin typeface="Times New Roman" pitchFamily="18" charset="0"/>
                <a:cs typeface="Times New Roman" pitchFamily="18" charset="0"/>
              </a:rPr>
            </a:br>
            <a:r>
              <a:rPr lang="ru-RU" sz="2000" b="1" i="1" dirty="0">
                <a:latin typeface="Times New Roman" pitchFamily="18" charset="0"/>
                <a:cs typeface="Times New Roman" pitchFamily="18" charset="0"/>
              </a:rPr>
              <a:t>Б</a:t>
            </a:r>
            <a:r>
              <a:rPr lang="ru-RU" sz="2000" b="1" i="1" dirty="0" smtClean="0">
                <a:latin typeface="Times New Roman" pitchFamily="18" charset="0"/>
                <a:cs typeface="Times New Roman" pitchFamily="18" charset="0"/>
              </a:rPr>
              <a:t>иблиотека с. </a:t>
            </a:r>
            <a:r>
              <a:rPr lang="ru-RU" sz="2000" b="1" i="1" dirty="0">
                <a:latin typeface="Times New Roman" pitchFamily="18" charset="0"/>
                <a:cs typeface="Times New Roman" pitchFamily="18" charset="0"/>
              </a:rPr>
              <a:t>У</a:t>
            </a:r>
            <a:r>
              <a:rPr lang="ru-RU" sz="2000" b="1" i="1" dirty="0" smtClean="0">
                <a:latin typeface="Times New Roman" pitchFamily="18" charset="0"/>
                <a:cs typeface="Times New Roman" pitchFamily="18" charset="0"/>
              </a:rPr>
              <a:t>слон.</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Автор: Московенко Т. В.</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Адрес: </a:t>
            </a:r>
            <a:r>
              <a:rPr lang="ru-RU" sz="2000" b="1" i="1" dirty="0" err="1" smtClean="0">
                <a:latin typeface="Times New Roman" pitchFamily="18" charset="0"/>
                <a:cs typeface="Times New Roman" pitchFamily="18" charset="0"/>
              </a:rPr>
              <a:t>Зиминский</a:t>
            </a:r>
            <a:r>
              <a:rPr lang="ru-RU" sz="2000" b="1" i="1" dirty="0" smtClean="0">
                <a:latin typeface="Times New Roman" pitchFamily="18" charset="0"/>
                <a:cs typeface="Times New Roman" pitchFamily="18" charset="0"/>
              </a:rPr>
              <a:t> район, с. Услон, ул. 40 лет Победы, д.3 а, </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тел. 89500780882</a:t>
            </a:r>
            <a:br>
              <a:rPr lang="ru-RU" sz="2000" b="1" i="1" dirty="0" smtClean="0">
                <a:latin typeface="Times New Roman" pitchFamily="18" charset="0"/>
                <a:cs typeface="Times New Roman" pitchFamily="18" charset="0"/>
              </a:rPr>
            </a:br>
            <a:r>
              <a:rPr lang="en-US" sz="2000" b="1" i="1" dirty="0" smtClean="0">
                <a:latin typeface="Times New Roman" pitchFamily="18" charset="0"/>
                <a:cs typeface="Times New Roman" pitchFamily="18" charset="0"/>
              </a:rPr>
              <a:t>e-mail</a:t>
            </a:r>
            <a:r>
              <a:rPr lang="ru-RU" sz="2000" b="1" i="1" dirty="0" smtClean="0">
                <a:latin typeface="Times New Roman" pitchFamily="18" charset="0"/>
                <a:cs typeface="Times New Roman" pitchFamily="18" charset="0"/>
              </a:rPr>
              <a:t>:</a:t>
            </a:r>
            <a:r>
              <a:rPr lang="en-US" sz="2000" b="1" i="1" dirty="0" smtClean="0">
                <a:latin typeface="Times New Roman" pitchFamily="18" charset="0"/>
                <a:cs typeface="Times New Roman" pitchFamily="18" charset="0"/>
              </a:rPr>
              <a:t>  tmoskovenko@inbox.ru</a:t>
            </a:r>
            <a:endParaRPr lang="ru-RU" sz="2000" b="1" i="1" dirty="0">
              <a:latin typeface="Times New Roman" pitchFamily="18" charset="0"/>
              <a:cs typeface="Times New Roman" pitchFamily="18" charset="0"/>
            </a:endParaRPr>
          </a:p>
        </p:txBody>
      </p:sp>
      <p:sp>
        <p:nvSpPr>
          <p:cNvPr id="3" name="Объект 2"/>
          <p:cNvSpPr>
            <a:spLocks noGrp="1"/>
          </p:cNvSpPr>
          <p:nvPr>
            <p:ph idx="1"/>
          </p:nvPr>
        </p:nvSpPr>
        <p:spPr>
          <a:xfrm>
            <a:off x="471488" y="7391400"/>
            <a:ext cx="5915025" cy="3589868"/>
          </a:xfrm>
        </p:spPr>
        <p:txBody>
          <a:bodyPr>
            <a:normAutofit/>
          </a:bodyPr>
          <a:lstStyle/>
          <a:p>
            <a:pPr algn="ctr"/>
            <a:r>
              <a:rPr lang="ru-RU" sz="1400" b="1" i="1" dirty="0" smtClean="0">
                <a:latin typeface="Times New Roman" panose="02020603050405020304" pitchFamily="18" charset="0"/>
                <a:cs typeface="Times New Roman" panose="02020603050405020304" pitchFamily="18" charset="0"/>
              </a:rPr>
              <a:t>ОТ АВТОРА:</a:t>
            </a:r>
          </a:p>
          <a:p>
            <a:pPr indent="-180000" algn="ctr">
              <a:lnSpc>
                <a:spcPct val="100000"/>
              </a:lnSpc>
            </a:pPr>
            <a:r>
              <a:rPr lang="ru-RU" sz="1400" b="1" i="1" dirty="0" smtClean="0">
                <a:latin typeface="Times New Roman" panose="02020603050405020304" pitchFamily="18" charset="0"/>
                <a:cs typeface="Times New Roman" panose="02020603050405020304" pitchFamily="18" charset="0"/>
              </a:rPr>
              <a:t>РАБОТА НАД КНИГОЙ ПАМЯТИ ПРОДОЛЖАЕТСЯ, УТОЧНЯЮТСЯ БИОГРАФИЧЕСКИЕ ДАННЫЕ УЧАСТНИКОВ ВЕЛИКОЙ ОТЕЧЕСТВЕННОЙ ВОЙНЫ, ПОЭТОМУ, ДАННАЯ РАБОТА БУДЕТ ПЕРИОДИЧЕСКИ ДОПОЛНЯТСЯ НОВЫМИ СВЕДЕНИЯМИ И ФАМИЛИЯМИ БОЙЦОВ.</a:t>
            </a:r>
            <a:endParaRPr lang="ru-RU" sz="1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077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4" name="Прямоугольник 3"/>
          <p:cNvSpPr/>
          <p:nvPr/>
        </p:nvSpPr>
        <p:spPr>
          <a:xfrm>
            <a:off x="826342" y="1082351"/>
            <a:ext cx="5593119" cy="11203067"/>
          </a:xfrm>
          <a:prstGeom prst="rect">
            <a:avLst/>
          </a:prstGeom>
        </p:spPr>
        <p:txBody>
          <a:bodyPr wrap="square">
            <a:spAutoFit/>
          </a:bodyPr>
          <a:lstStyle/>
          <a:p>
            <a:pPr algn="ctr"/>
            <a:endParaRPr lang="ru-RU" sz="2000" dirty="0" smtClean="0">
              <a:latin typeface="Times New Roman" panose="02020603050405020304" pitchFamily="18" charset="0"/>
              <a:cs typeface="Times New Roman" panose="02020603050405020304" pitchFamily="18" charset="0"/>
            </a:endParaRPr>
          </a:p>
          <a:p>
            <a:pPr algn="ctr"/>
            <a:endParaRPr lang="ru-RU" sz="2000" dirty="0">
              <a:latin typeface="Times New Roman" panose="02020603050405020304" pitchFamily="18" charset="0"/>
              <a:cs typeface="Times New Roman" panose="02020603050405020304" pitchFamily="18" charset="0"/>
            </a:endParaRPr>
          </a:p>
          <a:p>
            <a:pPr algn="ctr"/>
            <a:r>
              <a:rPr lang="ru-RU" sz="2000" b="1" i="1" dirty="0" smtClean="0">
                <a:latin typeface="Times New Roman" panose="02020603050405020304" pitchFamily="18" charset="0"/>
                <a:cs typeface="Times New Roman" panose="02020603050405020304" pitchFamily="18" charset="0"/>
              </a:rPr>
              <a:t>Нас </a:t>
            </a:r>
            <a:r>
              <a:rPr lang="ru-RU" sz="2000" b="1" i="1" dirty="0">
                <a:latin typeface="Times New Roman" panose="02020603050405020304" pitchFamily="18" charset="0"/>
                <a:cs typeface="Times New Roman" panose="02020603050405020304" pitchFamily="18" charset="0"/>
              </a:rPr>
              <a:t>двадцать миллионов.</a:t>
            </a:r>
          </a:p>
          <a:p>
            <a:pPr algn="ctr"/>
            <a:r>
              <a:rPr lang="ru-RU" sz="2000" b="1" i="1" dirty="0">
                <a:latin typeface="Times New Roman" panose="02020603050405020304" pitchFamily="18" charset="0"/>
                <a:cs typeface="Times New Roman" panose="02020603050405020304" pitchFamily="18" charset="0"/>
              </a:rPr>
              <a:t>От неизвестных и до знаменитых,</a:t>
            </a:r>
          </a:p>
          <a:p>
            <a:pPr algn="ctr"/>
            <a:r>
              <a:rPr lang="ru-RU" sz="2000" b="1" i="1" dirty="0">
                <a:latin typeface="Times New Roman" panose="02020603050405020304" pitchFamily="18" charset="0"/>
                <a:cs typeface="Times New Roman" panose="02020603050405020304" pitchFamily="18" charset="0"/>
              </a:rPr>
              <a:t>Сразить которых годы не вольны,</a:t>
            </a:r>
          </a:p>
          <a:p>
            <a:pPr algn="ctr"/>
            <a:r>
              <a:rPr lang="ru-RU" sz="2000" b="1" i="1" dirty="0">
                <a:latin typeface="Times New Roman" panose="02020603050405020304" pitchFamily="18" charset="0"/>
                <a:cs typeface="Times New Roman" panose="02020603050405020304" pitchFamily="18" charset="0"/>
              </a:rPr>
              <a:t>Нас двадцать миллионов НЕЗАБЫТЫХ,</a:t>
            </a:r>
          </a:p>
          <a:p>
            <a:pPr algn="ctr"/>
            <a:r>
              <a:rPr lang="ru-RU" sz="2000" b="1" i="1" dirty="0">
                <a:latin typeface="Times New Roman" panose="02020603050405020304" pitchFamily="18" charset="0"/>
                <a:cs typeface="Times New Roman" panose="02020603050405020304" pitchFamily="18" charset="0"/>
              </a:rPr>
              <a:t>Убитых, не вернувшихся с войны.</a:t>
            </a:r>
          </a:p>
          <a:p>
            <a:pPr algn="ctr"/>
            <a:endParaRPr lang="ru-RU" sz="2000" b="1" i="1" dirty="0">
              <a:latin typeface="Times New Roman" panose="02020603050405020304" pitchFamily="18" charset="0"/>
              <a:cs typeface="Times New Roman" panose="02020603050405020304" pitchFamily="18" charset="0"/>
            </a:endParaRPr>
          </a:p>
          <a:p>
            <a:pPr algn="ctr"/>
            <a:r>
              <a:rPr lang="ru-RU" sz="2000" b="1" i="1" dirty="0">
                <a:latin typeface="Times New Roman" panose="02020603050405020304" pitchFamily="18" charset="0"/>
                <a:cs typeface="Times New Roman" panose="02020603050405020304" pitchFamily="18" charset="0"/>
              </a:rPr>
              <a:t>Нет, не исчезли мы в кромешном дыме,</a:t>
            </a:r>
          </a:p>
          <a:p>
            <a:pPr algn="ctr"/>
            <a:r>
              <a:rPr lang="ru-RU" sz="2000" b="1" i="1" dirty="0">
                <a:latin typeface="Times New Roman" panose="02020603050405020304" pitchFamily="18" charset="0"/>
                <a:cs typeface="Times New Roman" panose="02020603050405020304" pitchFamily="18" charset="0"/>
              </a:rPr>
              <a:t>Где путь, как на вершину, был не прям.</a:t>
            </a:r>
          </a:p>
          <a:p>
            <a:pPr algn="ctr"/>
            <a:r>
              <a:rPr lang="ru-RU" sz="2000" b="1" i="1" dirty="0">
                <a:latin typeface="Times New Roman" panose="02020603050405020304" pitchFamily="18" charset="0"/>
                <a:cs typeface="Times New Roman" panose="02020603050405020304" pitchFamily="18" charset="0"/>
              </a:rPr>
              <a:t>Еще мы женам снимся молодыми,</a:t>
            </a:r>
          </a:p>
          <a:p>
            <a:pPr algn="ctr"/>
            <a:r>
              <a:rPr lang="ru-RU" sz="2000" b="1" i="1" dirty="0">
                <a:latin typeface="Times New Roman" panose="02020603050405020304" pitchFamily="18" charset="0"/>
                <a:cs typeface="Times New Roman" panose="02020603050405020304" pitchFamily="18" charset="0"/>
              </a:rPr>
              <a:t>И мальчиками снимся матерям.</a:t>
            </a:r>
          </a:p>
          <a:p>
            <a:pPr algn="ctr"/>
            <a:endParaRPr lang="ru-RU" sz="2000" b="1" i="1" dirty="0">
              <a:latin typeface="Times New Roman" panose="02020603050405020304" pitchFamily="18" charset="0"/>
              <a:cs typeface="Times New Roman" panose="02020603050405020304" pitchFamily="18" charset="0"/>
            </a:endParaRPr>
          </a:p>
          <a:p>
            <a:pPr algn="ctr"/>
            <a:r>
              <a:rPr lang="ru-RU" sz="2000" b="1" i="1" dirty="0">
                <a:latin typeface="Times New Roman" panose="02020603050405020304" pitchFamily="18" charset="0"/>
                <a:cs typeface="Times New Roman" panose="02020603050405020304" pitchFamily="18" charset="0"/>
              </a:rPr>
              <a:t>А в День Победы сходим с пьедесталов,</a:t>
            </a:r>
          </a:p>
          <a:p>
            <a:pPr algn="ctr"/>
            <a:r>
              <a:rPr lang="ru-RU" sz="2000" b="1" i="1" dirty="0">
                <a:latin typeface="Times New Roman" panose="02020603050405020304" pitchFamily="18" charset="0"/>
                <a:cs typeface="Times New Roman" panose="02020603050405020304" pitchFamily="18" charset="0"/>
              </a:rPr>
              <a:t>И в окнах свет покуда не погас,</a:t>
            </a:r>
          </a:p>
          <a:p>
            <a:pPr algn="ctr"/>
            <a:r>
              <a:rPr lang="ru-RU" sz="2000" b="1" i="1" dirty="0">
                <a:latin typeface="Times New Roman" panose="02020603050405020304" pitchFamily="18" charset="0"/>
                <a:cs typeface="Times New Roman" panose="02020603050405020304" pitchFamily="18" charset="0"/>
              </a:rPr>
              <a:t>Мы все от рядовых до генералов</a:t>
            </a:r>
          </a:p>
          <a:p>
            <a:pPr algn="ctr"/>
            <a:r>
              <a:rPr lang="ru-RU" sz="2000" b="1" i="1" dirty="0">
                <a:latin typeface="Times New Roman" panose="02020603050405020304" pitchFamily="18" charset="0"/>
                <a:cs typeface="Times New Roman" panose="02020603050405020304" pitchFamily="18" charset="0"/>
              </a:rPr>
              <a:t>Находимся незримо среди вас</a:t>
            </a:r>
            <a:r>
              <a:rPr lang="ru-RU" sz="2000" b="1" i="1" dirty="0" smtClean="0">
                <a:latin typeface="Times New Roman" panose="02020603050405020304" pitchFamily="18" charset="0"/>
                <a:cs typeface="Times New Roman" panose="02020603050405020304" pitchFamily="18" charset="0"/>
              </a:rPr>
              <a:t>.</a:t>
            </a:r>
          </a:p>
          <a:p>
            <a:pPr algn="ctr"/>
            <a:r>
              <a:rPr lang="ru-RU" sz="2000" b="1" i="1" dirty="0">
                <a:latin typeface="Times New Roman" panose="02020603050405020304" pitchFamily="18" charset="0"/>
                <a:cs typeface="Times New Roman" panose="02020603050405020304" pitchFamily="18" charset="0"/>
              </a:rPr>
              <a:t>………………………………..</a:t>
            </a:r>
          </a:p>
          <a:p>
            <a:pPr algn="ctr"/>
            <a:r>
              <a:rPr lang="ru-RU" sz="2000" b="1" i="1" dirty="0">
                <a:latin typeface="Times New Roman" panose="02020603050405020304" pitchFamily="18" charset="0"/>
                <a:cs typeface="Times New Roman" panose="02020603050405020304" pitchFamily="18" charset="0"/>
              </a:rPr>
              <a:t>Мы не забылись вековыми снами,</a:t>
            </a:r>
          </a:p>
          <a:p>
            <a:pPr algn="ctr"/>
            <a:r>
              <a:rPr lang="ru-RU" sz="2000" b="1" i="1" dirty="0">
                <a:latin typeface="Times New Roman" panose="02020603050405020304" pitchFamily="18" charset="0"/>
                <a:cs typeface="Times New Roman" panose="02020603050405020304" pitchFamily="18" charset="0"/>
              </a:rPr>
              <a:t>И всякий раз у Вечного огня</a:t>
            </a:r>
          </a:p>
          <a:p>
            <a:pPr algn="ctr"/>
            <a:r>
              <a:rPr lang="ru-RU" sz="2000" b="1" i="1" dirty="0">
                <a:latin typeface="Times New Roman" panose="02020603050405020304" pitchFamily="18" charset="0"/>
                <a:cs typeface="Times New Roman" panose="02020603050405020304" pitchFamily="18" charset="0"/>
              </a:rPr>
              <a:t>Вам долг велит советоваться с нами,</a:t>
            </a:r>
          </a:p>
          <a:p>
            <a:pPr algn="ctr"/>
            <a:r>
              <a:rPr lang="ru-RU" sz="2000" b="1" i="1" dirty="0">
                <a:latin typeface="Times New Roman" panose="02020603050405020304" pitchFamily="18" charset="0"/>
                <a:cs typeface="Times New Roman" panose="02020603050405020304" pitchFamily="18" charset="0"/>
              </a:rPr>
              <a:t>Как бы в раздумье головы клоня.</a:t>
            </a:r>
          </a:p>
          <a:p>
            <a:pPr algn="ctr"/>
            <a:r>
              <a:rPr lang="ru-RU" sz="2000" b="1" i="1" dirty="0">
                <a:latin typeface="Times New Roman" panose="02020603050405020304" pitchFamily="18" charset="0"/>
                <a:cs typeface="Times New Roman" panose="02020603050405020304" pitchFamily="18" charset="0"/>
              </a:rPr>
              <a:t>…………………………………</a:t>
            </a:r>
          </a:p>
          <a:p>
            <a:pPr algn="ctr"/>
            <a:r>
              <a:rPr lang="ru-RU" sz="2000" b="1" i="1" dirty="0">
                <a:latin typeface="Times New Roman" panose="02020603050405020304" pitchFamily="18" charset="0"/>
                <a:cs typeface="Times New Roman" panose="02020603050405020304" pitchFamily="18" charset="0"/>
              </a:rPr>
              <a:t>Все то, что мы в окопах защищали</a:t>
            </a:r>
          </a:p>
          <a:p>
            <a:pPr algn="ctr"/>
            <a:r>
              <a:rPr lang="ru-RU" sz="2000" b="1" i="1" dirty="0">
                <a:latin typeface="Times New Roman" panose="02020603050405020304" pitchFamily="18" charset="0"/>
                <a:cs typeface="Times New Roman" panose="02020603050405020304" pitchFamily="18" charset="0"/>
              </a:rPr>
              <a:t>Иль возвращали, кинувшись в прорыв,</a:t>
            </a:r>
          </a:p>
          <a:p>
            <a:pPr algn="ctr"/>
            <a:r>
              <a:rPr lang="ru-RU" sz="2000" b="1" i="1" dirty="0">
                <a:latin typeface="Times New Roman" panose="02020603050405020304" pitchFamily="18" charset="0"/>
                <a:cs typeface="Times New Roman" panose="02020603050405020304" pitchFamily="18" charset="0"/>
              </a:rPr>
              <a:t>Беречь и защищать вам завещали,</a:t>
            </a:r>
          </a:p>
          <a:p>
            <a:pPr algn="ctr"/>
            <a:r>
              <a:rPr lang="ru-RU" sz="2000" b="1" i="1" dirty="0">
                <a:latin typeface="Times New Roman" panose="02020603050405020304" pitchFamily="18" charset="0"/>
                <a:cs typeface="Times New Roman" panose="02020603050405020304" pitchFamily="18" charset="0"/>
              </a:rPr>
              <a:t>Единственные </a:t>
            </a:r>
            <a:r>
              <a:rPr lang="ru-RU" sz="2000" b="1" i="1" dirty="0" smtClean="0">
                <a:latin typeface="Times New Roman" panose="02020603050405020304" pitchFamily="18" charset="0"/>
                <a:cs typeface="Times New Roman" panose="02020603050405020304" pitchFamily="18" charset="0"/>
              </a:rPr>
              <a:t>жизни положив….</a:t>
            </a:r>
          </a:p>
          <a:p>
            <a:pPr algn="ctr"/>
            <a:endParaRPr lang="ru-RU" sz="2000" b="1" i="1" dirty="0" smtClean="0">
              <a:latin typeface="Times New Roman" panose="02020603050405020304" pitchFamily="18" charset="0"/>
              <a:cs typeface="Times New Roman" panose="02020603050405020304" pitchFamily="18" charset="0"/>
            </a:endParaRPr>
          </a:p>
          <a:p>
            <a:pPr algn="ctr"/>
            <a:r>
              <a:rPr lang="ru-RU" sz="2400" b="1" i="1" dirty="0" smtClean="0">
                <a:latin typeface="Times New Roman" panose="02020603050405020304" pitchFamily="18" charset="0"/>
                <a:cs typeface="Times New Roman" panose="02020603050405020304" pitchFamily="18" charset="0"/>
              </a:rPr>
              <a:t>                                        Расул Гамзатов.</a:t>
            </a:r>
          </a:p>
          <a:p>
            <a:pPr algn="ctr"/>
            <a:r>
              <a:rPr lang="ru-RU" sz="2400" b="1" i="1" dirty="0" smtClean="0">
                <a:latin typeface="Times New Roman" panose="02020603050405020304" pitchFamily="18" charset="0"/>
                <a:cs typeface="Times New Roman" panose="02020603050405020304" pitchFamily="18" charset="0"/>
              </a:rPr>
              <a:t>                       Нас </a:t>
            </a:r>
            <a:r>
              <a:rPr lang="ru-RU" sz="2400" b="1" i="1" dirty="0">
                <a:latin typeface="Times New Roman" panose="02020603050405020304" pitchFamily="18" charset="0"/>
                <a:cs typeface="Times New Roman" panose="02020603050405020304" pitchFamily="18" charset="0"/>
              </a:rPr>
              <a:t>двадцать миллионов.</a:t>
            </a:r>
          </a:p>
          <a:p>
            <a:pPr algn="ctr"/>
            <a:endParaRPr lang="ru-RU" i="1" dirty="0">
              <a:latin typeface="Times New Roman" panose="02020603050405020304" pitchFamily="18" charset="0"/>
              <a:cs typeface="Times New Roman" panose="02020603050405020304" pitchFamily="18" charset="0"/>
            </a:endParaRPr>
          </a:p>
          <a:p>
            <a:pPr algn="ctr"/>
            <a:endParaRPr lang="ru-RU" i="1"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633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487253" y="1074782"/>
            <a:ext cx="5915025" cy="10018887"/>
          </a:xfrm>
        </p:spPr>
        <p:txBody>
          <a:bodyPr>
            <a:normAutofit/>
          </a:bodyPr>
          <a:lstStyle/>
          <a:p>
            <a:pPr algn="ctr"/>
            <a:r>
              <a:rPr lang="ru-RU" sz="3200" b="1" i="1" dirty="0" smtClean="0">
                <a:latin typeface="Times New Roman" pitchFamily="18" charset="0"/>
                <a:cs typeface="Times New Roman" pitchFamily="18" charset="0"/>
              </a:rPr>
              <a:t>Мы помним ваши имена…</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t>
            </a:r>
            <a:r>
              <a:rPr lang="ru-RU" sz="2400" b="1" i="1" dirty="0" smtClean="0">
                <a:latin typeface="Times New Roman" pitchFamily="18" charset="0"/>
                <a:cs typeface="Times New Roman" pitchFamily="18" charset="0"/>
              </a:rPr>
              <a:t>В каждом, даже небольшом селе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нашей Родины есть памятники, где высечены имена погибших односельчан. Эти надписи сделаны мелкими буквами. Написать крупно не хватило места. Так длинны эти скорбные списки.</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 Не отличается от других сел и деревень и село Услон, </a:t>
            </a:r>
            <a:r>
              <a:rPr lang="ru-RU" sz="2400" b="1" i="1" dirty="0" err="1" smtClean="0">
                <a:latin typeface="Times New Roman" pitchFamily="18" charset="0"/>
                <a:cs typeface="Times New Roman" pitchFamily="18" charset="0"/>
              </a:rPr>
              <a:t>Зиминского</a:t>
            </a:r>
            <a:r>
              <a:rPr lang="ru-RU" sz="2400" b="1" i="1" dirty="0" smtClean="0">
                <a:latin typeface="Times New Roman" pitchFamily="18" charset="0"/>
                <a:cs typeface="Times New Roman" pitchFamily="18" charset="0"/>
              </a:rPr>
              <a:t> района. Нет ни одной семьи, которой  не коснулась бы Великая Отечественная война, каждая потеряла своего родного человека в  военные годы.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Но время летит вперед, и уже нет среди нас ветеранов войны и тружеников тыла, которые могли бы рассказать о той страшной войне.</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Поэтому становится осязаемо важным и  главным  – дать памяти жить не только безмолвными именами на камне, но и в сердцах молодых поколений.  </a:t>
            </a:r>
            <a:endParaRPr lang="ru-RU"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93281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471488" y="649113"/>
            <a:ext cx="5915025" cy="10417472"/>
          </a:xfrm>
        </p:spPr>
        <p:txBody>
          <a:bodyPr>
            <a:normAutofit/>
          </a:bodyPr>
          <a:lstStyle/>
          <a:p>
            <a:pPr algn="ct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a:latin typeface="Times New Roman" pitchFamily="18" charset="0"/>
                <a:cs typeface="Times New Roman" pitchFamily="18" charset="0"/>
              </a:rPr>
              <a:t/>
            </a:r>
            <a:br>
              <a:rPr lang="ru-RU" sz="2400" b="1" i="1" dirty="0">
                <a:latin typeface="Times New Roman" pitchFamily="18" charset="0"/>
                <a:cs typeface="Times New Roman" pitchFamily="18" charset="0"/>
              </a:rPr>
            </a:br>
            <a:r>
              <a:rPr lang="ru-RU" sz="2400" b="1" i="1" dirty="0" smtClean="0">
                <a:latin typeface="Times New Roman" pitchFamily="18" charset="0"/>
                <a:cs typeface="Times New Roman" pitchFamily="18" charset="0"/>
              </a:rPr>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В библиотеке села на протяжении многих лет ведется работа по сбору и сохранению данных об участниках Великой отечественной войны – наших односельчанах.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Читатели всех возрастов с большим энтузиазмом берутся за кропотливую, но очень захватывающую работу  по уточнению биографии наших героев. Просматриваются  архивные документы,  </a:t>
            </a:r>
            <a:r>
              <a:rPr lang="ru-RU" sz="2400" b="1" i="1" dirty="0" err="1" smtClean="0">
                <a:latin typeface="Times New Roman" pitchFamily="18" charset="0"/>
                <a:cs typeface="Times New Roman" pitchFamily="18" charset="0"/>
              </a:rPr>
              <a:t>похозяйственные</a:t>
            </a:r>
            <a:r>
              <a:rPr lang="ru-RU" sz="2400" b="1" i="1" dirty="0" smtClean="0">
                <a:latin typeface="Times New Roman" pitchFamily="18" charset="0"/>
                <a:cs typeface="Times New Roman" pitchFamily="18" charset="0"/>
              </a:rPr>
              <a:t> книги сороковых годов, сайты: «Память народа», «Дорога памяти» и другие, оцифровываются фотографии  военных лет, которыми делятся родственники участников ВОВ.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Данные некоторых воинов содержат лишь сухие факты – фамилии и даты рождения и смерти. А о некоторых из них можно было бы написать книгу.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Но все   они заслуживают  нашей вечной благодарности и вечной памяти в наших сердцах.</a:t>
            </a:r>
            <a:br>
              <a:rPr lang="ru-RU" sz="2400" b="1" i="1" dirty="0" smtClean="0">
                <a:latin typeface="Times New Roman" pitchFamily="18" charset="0"/>
                <a:cs typeface="Times New Roman" pitchFamily="18" charset="0"/>
              </a:rPr>
            </a:br>
            <a:endParaRPr lang="ru-RU"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val="2932819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396876" y="1312984"/>
            <a:ext cx="6088428" cy="1735015"/>
          </a:xfrm>
        </p:spPr>
        <p:txBody>
          <a:bodyPr>
            <a:noAutofit/>
          </a:bodyPr>
          <a:lstStyle/>
          <a:p>
            <a:pPr algn="ctr"/>
            <a:r>
              <a:rPr lang="ru-RU" sz="2400" b="1" i="1" dirty="0" smtClean="0">
                <a:latin typeface="Times New Roman" pitchFamily="18" charset="0"/>
                <a:cs typeface="Times New Roman" pitchFamily="18" charset="0"/>
              </a:rPr>
              <a:t>Список участников </a:t>
            </a:r>
            <a:br>
              <a:rPr lang="ru-RU" sz="2400" b="1" i="1" dirty="0" smtClean="0">
                <a:latin typeface="Times New Roman" pitchFamily="18" charset="0"/>
                <a:cs typeface="Times New Roman" pitchFamily="18" charset="0"/>
              </a:rPr>
            </a:br>
            <a:r>
              <a:rPr lang="ru-RU" sz="2400" b="1" i="1" dirty="0" smtClean="0">
                <a:latin typeface="Times New Roman" pitchFamily="18" charset="0"/>
                <a:cs typeface="Times New Roman" pitchFamily="18" charset="0"/>
              </a:rPr>
              <a:t>Великой Отечественной войны – жителей села Услон, деревни </a:t>
            </a:r>
            <a:r>
              <a:rPr lang="ru-RU" sz="2400" b="1" i="1" dirty="0" err="1" smtClean="0">
                <a:latin typeface="Times New Roman" pitchFamily="18" charset="0"/>
                <a:cs typeface="Times New Roman" pitchFamily="18" charset="0"/>
              </a:rPr>
              <a:t>Челяба</a:t>
            </a:r>
            <a:r>
              <a:rPr lang="ru-RU" sz="2400" b="1" i="1" dirty="0" smtClean="0">
                <a:latin typeface="Times New Roman" pitchFamily="18" charset="0"/>
                <a:cs typeface="Times New Roman" pitchFamily="18" charset="0"/>
              </a:rPr>
              <a:t> и близлежащих заимок.</a:t>
            </a:r>
            <a:endParaRPr lang="ru-RU" sz="2400" b="1"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38" y="3048000"/>
            <a:ext cx="6463861" cy="81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39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 y="2915636"/>
            <a:ext cx="6073775" cy="803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39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0" y="0"/>
            <a:ext cx="6858000" cy="12192000"/>
          </a:xfrm>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75" y="2869324"/>
            <a:ext cx="6461125" cy="813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97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296"/>
          <a:stretch/>
        </p:blipFill>
        <p:spPr bwMode="auto">
          <a:xfrm>
            <a:off x="396875" y="2916215"/>
            <a:ext cx="6145815" cy="804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97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6858000" cy="12192000"/>
          </a:xfrm>
        </p:spPr>
      </p:pic>
      <p:sp>
        <p:nvSpPr>
          <p:cNvPr id="2" name="Заголовок 1"/>
          <p:cNvSpPr>
            <a:spLocks noGrp="1"/>
          </p:cNvSpPr>
          <p:nvPr>
            <p:ph type="title"/>
          </p:nvPr>
        </p:nvSpPr>
        <p:spPr>
          <a:xfrm>
            <a:off x="471488" y="649114"/>
            <a:ext cx="5997575" cy="1320363"/>
          </a:xfrm>
        </p:spPr>
        <p:txBody>
          <a:bodyPr/>
          <a:lstStyle/>
          <a:p>
            <a:endParaRPr lang="ru-RU" dirty="0"/>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00050" y="2930769"/>
            <a:ext cx="6111109" cy="738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497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611</TotalTime>
  <Words>716</Words>
  <Application>Microsoft Office PowerPoint</Application>
  <PresentationFormat>Широкоэкранный</PresentationFormat>
  <Paragraphs>85</Paragraphs>
  <Slides>19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Calibri</vt:lpstr>
      <vt:lpstr>Calibri Light</vt:lpstr>
      <vt:lpstr>Times New Roman</vt:lpstr>
      <vt:lpstr>Тема Office</vt:lpstr>
      <vt:lpstr>  ″Книга памяти.  Наши земляки в истории войны″ </vt:lpstr>
      <vt:lpstr>Презентация PowerPoint</vt:lpstr>
      <vt:lpstr>Мы помним ваши имена…    В каждом, даже небольшом селе  нашей Родины есть памятники, где высечены имена погибших односельчан. Эти надписи сделаны мелкими буквами. Написать крупно не хватило места. Так длинны эти скорбные списки.  Не отличается от других сел и деревень и село Услон, Зиминского района. Нет ни одной семьи, которой  не коснулась бы Великая Отечественная война, каждая потеряла своего родного человека в  военные годы.  Но время летит вперед, и уже нет среди нас ветеранов войны и тружеников тыла, которые могли бы рассказать о той страшной войне. Поэтому становится осязаемо важным и  главным  – дать памяти жить не только безмолвными именами на камне, но и в сердцах молодых поколений.  </vt:lpstr>
      <vt:lpstr>     В библиотеке села на протяжении многих лет ведется работа по сбору и сохранению данных об участниках Великой отечественной войны – наших односельчанах.  Читатели всех возрастов с большим энтузиазмом берутся за кропотливую, но очень захватывающую работу  по уточнению биографии наших героев. Просматриваются  архивные документы,  похозяйственные книги сороковых годов, сайты: «Память народа», «Дорога памяти» и другие, оцифровываются фотографии  военных лет, которыми делятся родственники участников ВОВ.  Данные некоторых воинов содержат лишь сухие факты – фамилии и даты рождения и смерти. А о некоторых из них можно было бы написать книгу.  Но все   они заслуживают  нашей вечной благодарности и вечной памяти в наших сердцах. </vt:lpstr>
      <vt:lpstr>Список участников  Великой Отечественной войны – жителей села Услон, деревни Челяба и близлежащих заимок.</vt:lpstr>
      <vt:lpstr>Презентация PowerPoint</vt:lpstr>
      <vt:lpstr>Презентация PowerPoint</vt:lpstr>
      <vt:lpstr>Презентация PowerPoint</vt:lpstr>
      <vt:lpstr>Презентация PowerPoint</vt:lpstr>
      <vt:lpstr>Презентация PowerPoint</vt:lpstr>
      <vt:lpstr>Вечная память и  Слава нашим землякам!  О нескольких солдатах из этого списка мы хотим вам рассказать.</vt:lpstr>
      <vt:lpstr>   Родился 16 июня 1922 года в селе Услон,  Зиминского района, в многодетной семье. Когда началась Великая Отечественная война,  Илья ушел на фронт добровольцем, как и многие односельчане. На его отца, Милентия Николаевича, была бронь, он был председателем колхоза «Путь Ленина», старший брат, Александр, уже был в рядах Красной Армии, поэтому юный Илья рвался воевать и бить фашистов.    На фронте он  служил в разведке, там получил звание младшего сержанта, участвовал в боях за Сталинград, где продолжительность жизни каждого солдата была равна четырем часам.  Участник Курской битвы, где в кровопролитных боях, получил тяжелые ранения в ногу и руку.  Демобилизован по ранению. Награжден Орденом Славы третьей степени. Инвалид Великой Отечественной войны. Вернувшись  домой женился, воспитал троих детей. По рассказам его дочери, Зябовой Татьяны Ильиничны, отец был спокойный, веселый человек, о войне не любил вспоминать и  старался перевести разговор  на другую тему. Из-за ранений Илья Милентьевич ушел из жизни в 1971 году. Но до сих пор, его дети и внуки приезжают в село Услон, на празднование Дня Победы, чтобы возложить цветы в память о погибших.</vt:lpstr>
      <vt:lpstr> 1918 года рождения.  Был призван в армию  18 сентября 1937 года.  На начало войны  служил в 16  истребительном   авиационном полку.   За время свой службы  получил звание майора технической службы. После войны  был награжден за свои заслуги и не раз. Получил медаль «За победу над Германией в Великой Отечественной Войне 1941-1945 гг.»; Орден  Красной звезды; медаль за боевые заслуги» ; медаль «За оборону Москвы»; Орден Отечественной Войны II степени». После Великой Отечественной Войны продолжил служить Родине.</vt:lpstr>
      <vt:lpstr>                                                       Зыкова Мария  Рафаиловна                                                                                         </vt:lpstr>
      <vt:lpstr>Презентация PowerPoint</vt:lpstr>
      <vt:lpstr>Презентация PowerPoint</vt:lpstr>
      <vt:lpstr>       Рубцов Александр  Леонтьевич 1898 года рождения,  место рождения  Зиминский район,  д. Челяба.       Исследуя с читателями библиотеки данные с официального сайта: «Память народа» было выявлено что Рубцов Александр Леонтьевич, 1898 г.р. , красноармеец, воевал в составе 376 стрелковой дивизии, был убит под Ленинградом в сентябре 1942 года. Место захоронения Ленинградский область, Мгинский район, д. Гонтовая Липка. А в следующем документе сайта можно увидеть, что Александр Леонтьевич,  погиб в плену, в Каунасе, Литве. Возможно, этот советский солдат повторил трагический путь персонажа  М. Шолохова. «Судьба человека» . Также как  и в книге,  попал в плен, но так и  не дождался освобождения, а погиб в концлагере.</vt:lpstr>
      <vt:lpstr>Защищая свою страну, свою Родину  в годы Великой Отечественной войны, наши солдаты отдавали свои жизни  для того, чтобы следующие поколения  осознавали истинную цену мира и спокойствия в каждом доме, в каждой семье. Будем помнить о подвигах наших земляков всегда!</vt:lpstr>
      <vt:lpstr>Книга памяти. «Помни их имена»  Муниципальное казенное учреждение культуры «Культурно-досуговый центр  Услонского муниципального  образования Зиминского района» Библиотека с. Услон.  Автор: Московенко Т. В.  Адрес: Зиминский район, с. Услон, ул. 40 лет Победы, д.3 а,  тел. 89500780882 e-mail:  tmoskovenko@inbox.ru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46</cp:revision>
  <cp:lastPrinted>2024-10-03T03:55:08Z</cp:lastPrinted>
  <dcterms:created xsi:type="dcterms:W3CDTF">2024-10-02T13:54:00Z</dcterms:created>
  <dcterms:modified xsi:type="dcterms:W3CDTF">2025-01-24T09:52:19Z</dcterms:modified>
</cp:coreProperties>
</file>